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51"/>
  </p:notesMasterIdLst>
  <p:sldIdLst>
    <p:sldId id="281" r:id="rId2"/>
    <p:sldId id="306" r:id="rId3"/>
    <p:sldId id="339" r:id="rId4"/>
    <p:sldId id="337" r:id="rId5"/>
    <p:sldId id="350" r:id="rId6"/>
    <p:sldId id="351" r:id="rId7"/>
    <p:sldId id="343" r:id="rId8"/>
    <p:sldId id="338" r:id="rId9"/>
    <p:sldId id="354" r:id="rId10"/>
    <p:sldId id="345" r:id="rId11"/>
    <p:sldId id="344" r:id="rId12"/>
    <p:sldId id="340" r:id="rId13"/>
    <p:sldId id="352" r:id="rId14"/>
    <p:sldId id="353" r:id="rId15"/>
    <p:sldId id="341" r:id="rId16"/>
    <p:sldId id="342" r:id="rId17"/>
    <p:sldId id="360" r:id="rId18"/>
    <p:sldId id="361" r:id="rId19"/>
    <p:sldId id="362" r:id="rId20"/>
    <p:sldId id="364" r:id="rId21"/>
    <p:sldId id="346" r:id="rId22"/>
    <p:sldId id="365" r:id="rId23"/>
    <p:sldId id="370" r:id="rId24"/>
    <p:sldId id="366" r:id="rId25"/>
    <p:sldId id="368" r:id="rId26"/>
    <p:sldId id="369" r:id="rId27"/>
    <p:sldId id="359" r:id="rId28"/>
    <p:sldId id="348" r:id="rId29"/>
    <p:sldId id="349" r:id="rId30"/>
    <p:sldId id="375" r:id="rId31"/>
    <p:sldId id="377" r:id="rId32"/>
    <p:sldId id="376" r:id="rId33"/>
    <p:sldId id="381" r:id="rId34"/>
    <p:sldId id="382" r:id="rId35"/>
    <p:sldId id="383" r:id="rId36"/>
    <p:sldId id="384" r:id="rId37"/>
    <p:sldId id="385" r:id="rId38"/>
    <p:sldId id="386" r:id="rId39"/>
    <p:sldId id="380" r:id="rId40"/>
    <p:sldId id="378" r:id="rId41"/>
    <p:sldId id="379" r:id="rId42"/>
    <p:sldId id="373" r:id="rId43"/>
    <p:sldId id="372" r:id="rId44"/>
    <p:sldId id="374" r:id="rId45"/>
    <p:sldId id="387" r:id="rId46"/>
    <p:sldId id="371" r:id="rId47"/>
    <p:sldId id="355" r:id="rId48"/>
    <p:sldId id="356" r:id="rId49"/>
    <p:sldId id="357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84D2"/>
    <a:srgbClr val="471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97"/>
    <p:restoredTop sz="91874"/>
  </p:normalViewPr>
  <p:slideViewPr>
    <p:cSldViewPr snapToGrid="0" snapToObjects="1">
      <p:cViewPr>
        <p:scale>
          <a:sx n="92" d="100"/>
          <a:sy n="92" d="100"/>
        </p:scale>
        <p:origin x="1032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4/17/17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07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49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56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92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6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42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06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55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4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266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86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4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1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190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0287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91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50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93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65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56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741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551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90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024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106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916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751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184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602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136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83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8596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555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13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1548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560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99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8669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0266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0686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813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14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74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15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82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09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94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AC6942A-2AB8-40AE-9BF8-BEE67754D8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439388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0" r:id="rId7"/>
    <p:sldLayoutId id="2147483671" r:id="rId8"/>
    <p:sldLayoutId id="2147483679" r:id="rId9"/>
    <p:sldLayoutId id="2147483745" r:id="rId10"/>
  </p:sldLayoutIdLst>
  <p:transition>
    <p:fade/>
  </p:transition>
  <p:hf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o-project.com/docs/advanced/pinvoke/" TargetMode="External"/><Relationship Id="rId4" Type="http://schemas.openxmlformats.org/officeDocument/2006/relationships/hyperlink" Target="http://www.pinvoke.net/" TargetMode="External"/><Relationship Id="rId5" Type="http://schemas.openxmlformats.org/officeDocument/2006/relationships/hyperlink" Target="https://msdn.microsoft.com/en-us/library/aa288468(v=vs.71).aspx" TargetMode="External"/><Relationship Id="rId6" Type="http://schemas.openxmlformats.org/officeDocument/2006/relationships/hyperlink" Target="https://msdn.microsoft.com/en-us/library/55d3thsc.aspx" TargetMode="External"/><Relationship Id="rId7" Type="http://schemas.openxmlformats.org/officeDocument/2006/relationships/hyperlink" Target="https://msdn.microsoft.com/en-us/library/aa446536.aspx" TargetMode="External"/><Relationship Id="rId8" Type="http://schemas.openxmlformats.org/officeDocument/2006/relationships/hyperlink" Target="https://github.com/AArnott/pinvoke" TargetMode="External"/><Relationship Id="rId9" Type="http://schemas.openxmlformats.org/officeDocument/2006/relationships/hyperlink" Target="https://en.wikipedia.org/wiki/Platform_Invocation_Services" TargetMode="External"/><Relationship Id="rId10" Type="http://schemas.openxmlformats.org/officeDocument/2006/relationships/image" Target="../media/image5.png"/><Relationship Id="rId11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hyperlink" Target="http://www.google.com/search?btnI=I&amp;q=java%20%22Developer%20Documentation%22%20myMethod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android/advanced_topics/binding-a-java-library/" TargetMode="External"/><Relationship Id="rId4" Type="http://schemas.openxmlformats.org/officeDocument/2006/relationships/hyperlink" Target="https://developer.xamarin.com/guides/android/advanced_topics/binding-a-java-library/binding-a-jar/" TargetMode="External"/><Relationship Id="rId5" Type="http://schemas.openxmlformats.org/officeDocument/2006/relationships/hyperlink" Target="https://developer.xamarin.com/guides/android/advanced_topics/binding-a-java-library/binding-an-aar/" TargetMode="External"/><Relationship Id="rId6" Type="http://schemas.openxmlformats.org/officeDocument/2006/relationships/hyperlink" Target="https://university.xamarin.com/classes/track/xamarin-android#and450-binding" TargetMode="External"/><Relationship Id="rId7" Type="http://schemas.openxmlformats.org/officeDocument/2006/relationships/image" Target="../media/image5.png"/><Relationship Id="rId8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ios/advanced_topics/binding_objective-c/binding_types_reference_guide#ExportAttribut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ios/advanced_topics/binding_objective-c/binding_types_reference_guide#NullAllowedAttribut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roperability#Softwar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macios/binding/" TargetMode="External"/><Relationship Id="rId4" Type="http://schemas.openxmlformats.org/officeDocument/2006/relationships/hyperlink" Target="https://developer.xamarin.com/guides/cross-platform/macios/binding/binding-types-reference/" TargetMode="External"/><Relationship Id="rId5" Type="http://schemas.openxmlformats.org/officeDocument/2006/relationships/hyperlink" Target="https://developer.xamarin.com/guides/cross-platform/macios/binding/objective-sharpie/" TargetMode="External"/><Relationship Id="rId6" Type="http://schemas.openxmlformats.org/officeDocument/2006/relationships/image" Target="../media/image5.png"/><Relationship Id="rId7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mailto:mcvjetko@holisticware.net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Days.png"/>
          <p:cNvPicPr>
            <a:picLocks noChangeAspect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556" y="6237474"/>
            <a:ext cx="2034644" cy="4079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9273" y="5757342"/>
            <a:ext cx="4350327" cy="960263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Miljenko Cvjetko </a:t>
            </a:r>
            <a:br>
              <a:rPr lang="en-US" sz="2400" dirty="0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</a:br>
            <a:r>
              <a:rPr lang="en-US" sz="2400" dirty="0" err="1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mcvjetko@holisticware.net</a:t>
            </a:r>
            <a:endParaRPr lang="en-US" sz="2400" dirty="0">
              <a:solidFill>
                <a:srgbClr val="2B84D2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9" name="Picture 8" descr="DevDay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7367"/>
          <a:stretch/>
        </p:blipFill>
        <p:spPr>
          <a:xfrm>
            <a:off x="200556" y="663321"/>
            <a:ext cx="2276475" cy="2016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2437" y="3135704"/>
            <a:ext cx="11587163" cy="2345257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Xamarin</a:t>
            </a: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Platform Interoperability</a:t>
            </a:r>
            <a:b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Reusing binaries and code</a:t>
            </a:r>
            <a:b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4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Bindings (binary) and Porting (source)</a:t>
            </a:r>
            <a:endParaRPr lang="en-US" sz="5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727" t="22602" r="9883" b="24514"/>
          <a:stretch/>
        </p:blipFill>
        <p:spPr>
          <a:xfrm>
            <a:off x="4857750" y="840151"/>
            <a:ext cx="6872289" cy="16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5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Porting (translating) source 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j</a:t>
            </a:r>
            <a:r>
              <a:rPr lang="en-US" sz="3200" dirty="0" smtClean="0"/>
              <a:t>ava -&gt; </a:t>
            </a:r>
            <a:r>
              <a:rPr lang="en-US" sz="3200" dirty="0" err="1" smtClean="0"/>
              <a:t>c#</a:t>
            </a:r>
            <a:endParaRPr lang="en-US" sz="3200" dirty="0" smtClean="0"/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objc</a:t>
            </a:r>
            <a:r>
              <a:rPr lang="en-US" sz="3200" dirty="0" smtClean="0"/>
              <a:t> -&gt; </a:t>
            </a:r>
            <a:r>
              <a:rPr lang="en-US" sz="3200" dirty="0" err="1" smtClean="0"/>
              <a:t>c#</a:t>
            </a:r>
            <a:endParaRPr lang="en-US" sz="3200" dirty="0" smtClean="0"/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Polyglotic</a:t>
            </a:r>
            <a:r>
              <a:rPr lang="en-US" sz="3200" dirty="0" smtClean="0"/>
              <a:t> proficiency in all languages involved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Pasive</a:t>
            </a:r>
            <a:r>
              <a:rPr lang="en-US" sz="3200" dirty="0" smtClean="0"/>
              <a:t> knowledge of java/</a:t>
            </a:r>
            <a:r>
              <a:rPr lang="en-US" sz="3200" dirty="0" err="1" smtClean="0"/>
              <a:t>objc</a:t>
            </a:r>
            <a:r>
              <a:rPr lang="en-US" sz="3200" dirty="0" smtClean="0"/>
              <a:t> </a:t>
            </a:r>
            <a:r>
              <a:rPr lang="mr-IN" sz="3200" dirty="0" smtClean="0"/>
              <a:t>–</a:t>
            </a:r>
            <a:r>
              <a:rPr lang="en-US" sz="3200" dirty="0" smtClean="0"/>
              <a:t> reading, not writing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Understanding language specific idioms and how they map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Source = Porting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8" y="1268193"/>
            <a:ext cx="11439831" cy="5409698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Usually samples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Tedious </a:t>
            </a:r>
            <a:r>
              <a:rPr lang="mr-IN" sz="3200" dirty="0" smtClean="0"/>
              <a:t>–</a:t>
            </a:r>
            <a:r>
              <a:rPr lang="en-US" sz="3200" dirty="0" smtClean="0"/>
              <a:t> few tools (sharpen, Java2C#Translator)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language similarity (java vs C#)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copy java code, paste in *.</a:t>
            </a:r>
            <a:r>
              <a:rPr lang="en-US" sz="2808" dirty="0" err="1" smtClean="0"/>
              <a:t>cs</a:t>
            </a:r>
            <a:r>
              <a:rPr lang="en-US" sz="2808" dirty="0" smtClean="0"/>
              <a:t> file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modify to fix errors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[OPTIONAL] add C# gems 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Source = Porting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Platform Invoke AKA </a:t>
            </a:r>
            <a:r>
              <a:rPr lang="en-US" sz="3200" dirty="0" err="1" smtClean="0"/>
              <a:t>Pinvoke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b="1" dirty="0" smtClean="0"/>
              <a:t>Platform </a:t>
            </a:r>
            <a:r>
              <a:rPr lang="en-US" sz="3200" b="1" dirty="0"/>
              <a:t>Invocation </a:t>
            </a:r>
            <a:r>
              <a:rPr lang="en-US" sz="3200" b="1" dirty="0" smtClean="0"/>
              <a:t>Services</a:t>
            </a:r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feature of Common Language Infrastructure </a:t>
            </a:r>
            <a:r>
              <a:rPr lang="en-US" sz="3200" dirty="0" smtClean="0"/>
              <a:t>CLI implementations</a:t>
            </a:r>
            <a:r>
              <a:rPr lang="en-US" sz="3200" dirty="0"/>
              <a:t>, like Microsoft's Common Language </a:t>
            </a:r>
            <a:r>
              <a:rPr lang="en-US" sz="3200" dirty="0" smtClean="0"/>
              <a:t>Runtime CLR, </a:t>
            </a:r>
            <a:r>
              <a:rPr lang="en-US" sz="3200" dirty="0"/>
              <a:t>that enables managed code to call native code.</a:t>
            </a:r>
            <a:endParaRPr lang="en-US" sz="3200" dirty="0" smtClean="0"/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equivalent </a:t>
            </a:r>
            <a:r>
              <a:rPr lang="en-US" sz="3200" dirty="0"/>
              <a:t>to JNI </a:t>
            </a:r>
            <a:r>
              <a:rPr lang="mr-IN" sz="3200" dirty="0"/>
              <a:t>–</a:t>
            </a:r>
            <a:r>
              <a:rPr lang="en-US" sz="3200" dirty="0"/>
              <a:t> Java Native Interface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2800" dirty="0" smtClean="0">
                <a:hlinkClick r:id="rId3"/>
              </a:rPr>
              <a:t>http</a:t>
            </a:r>
            <a:r>
              <a:rPr lang="en-US" sz="2800" dirty="0">
                <a:hlinkClick r:id="rId3"/>
              </a:rPr>
              <a:t>://www.mono-project.com/docs/advanced/pinvoke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4"/>
              </a:rPr>
              <a:t>http://www.pinvoke.net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</a:t>
            </a:r>
            <a:r>
              <a:rPr lang="en-US" sz="2800" dirty="0" smtClean="0">
                <a:hlinkClick r:id="rId5"/>
              </a:rPr>
              <a:t>://msdn.microsoft.com/en-us/library/aa288468(v=vs.71</a:t>
            </a:r>
            <a:r>
              <a:rPr lang="en-US" sz="2800" dirty="0">
                <a:hlinkClick r:id="rId5"/>
              </a:rPr>
              <a:t>).</a:t>
            </a:r>
            <a:r>
              <a:rPr lang="en-US" sz="2800" dirty="0" smtClean="0">
                <a:hlinkClick r:id="rId5"/>
              </a:rPr>
              <a:t>aspx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6"/>
              </a:rPr>
              <a:t>https://</a:t>
            </a:r>
            <a:r>
              <a:rPr lang="en-US" sz="2800" dirty="0" smtClean="0">
                <a:hlinkClick r:id="rId6"/>
              </a:rPr>
              <a:t>msdn.microsoft.com/en-us/library/55d3thsc.aspx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7"/>
              </a:rPr>
              <a:t>https://</a:t>
            </a:r>
            <a:r>
              <a:rPr lang="en-US" sz="2800" dirty="0" smtClean="0">
                <a:hlinkClick r:id="rId7"/>
              </a:rPr>
              <a:t>msdn.microsoft.com/en-us/library/aa446536.aspx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8"/>
              </a:rPr>
              <a:t>https://</a:t>
            </a:r>
            <a:r>
              <a:rPr lang="en-US" sz="2800" dirty="0" smtClean="0">
                <a:hlinkClick r:id="rId8"/>
              </a:rPr>
              <a:t>github.com/AArnott/pinvoke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9"/>
              </a:rPr>
              <a:t>https://</a:t>
            </a:r>
            <a:r>
              <a:rPr lang="en-US" sz="2800" dirty="0" smtClean="0">
                <a:hlinkClick r:id="rId9"/>
              </a:rPr>
              <a:t>en.wikipedia.org/wiki/Platform_Invocation_Services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1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Opposite direction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 smtClean="0"/>
              <a:t>native code c/</a:t>
            </a:r>
            <a:r>
              <a:rPr lang="en-US" sz="3600" dirty="0" err="1" smtClean="0"/>
              <a:t>c++</a:t>
            </a:r>
            <a:r>
              <a:rPr lang="en-US" sz="3600" dirty="0" smtClean="0"/>
              <a:t> calls to managed code (CIL/MSIL)</a:t>
            </a:r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Nomenclature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Embedding </a:t>
            </a:r>
            <a:r>
              <a:rPr lang="mr-IN" sz="3200" dirty="0" smtClean="0"/>
              <a:t>–</a:t>
            </a:r>
            <a:r>
              <a:rPr lang="en-US" sz="3200" dirty="0" smtClean="0"/>
              <a:t> mono project nomenclature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Hosting </a:t>
            </a:r>
            <a:r>
              <a:rPr lang="mr-IN" sz="3200" dirty="0" smtClean="0"/>
              <a:t>–</a:t>
            </a:r>
            <a:r>
              <a:rPr lang="en-US" sz="3200" dirty="0" smtClean="0"/>
              <a:t> Microsoft 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Bindings c/</a:t>
            </a:r>
            <a:r>
              <a:rPr lang="en-US" dirty="0" err="1" smtClean="0"/>
              <a:t>c++</a:t>
            </a:r>
            <a:r>
              <a:rPr lang="en-US" dirty="0" smtClean="0"/>
              <a:t> 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8" y="1385455"/>
            <a:ext cx="11564485" cy="5217889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System.Runtime.InteropServices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namespace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PInvokeSamples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public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static 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Program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{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//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Import the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libc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and define the method corresponding to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// the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native function.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 err="1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DllImport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("libc.so.6")]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private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static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extern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public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static void Main(string[]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args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//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Invoke the function and get the process ID.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</a:t>
            </a:r>
            <a:r>
              <a:rPr lang="en-US" sz="1800" dirty="0" err="1" smtClean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 smtClean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();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 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Console.WriteLine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}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</a:t>
            </a:r>
            <a:endParaRPr lang="en-US" sz="1800" dirty="0" smtClean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4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65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37407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/>
              <a:t>Consuming Java libraries from C</a:t>
            </a:r>
            <a:r>
              <a:rPr lang="en-US" sz="3600" dirty="0" smtClean="0"/>
              <a:t>#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3</a:t>
            </a:r>
            <a:r>
              <a:rPr lang="en-US" sz="3200" baseline="30000" dirty="0" smtClean="0"/>
              <a:t>rd</a:t>
            </a:r>
            <a:r>
              <a:rPr lang="en-US" sz="3200" dirty="0" smtClean="0"/>
              <a:t> party </a:t>
            </a:r>
            <a:r>
              <a:rPr lang="en-US" sz="3200" dirty="0"/>
              <a:t>library ecosystem for Android is </a:t>
            </a:r>
            <a:r>
              <a:rPr lang="en-US" sz="3200" dirty="0" smtClean="0"/>
              <a:t>massive</a:t>
            </a:r>
          </a:p>
          <a:p>
            <a:pPr>
              <a:lnSpc>
                <a:spcPts val="4800"/>
              </a:lnSpc>
            </a:pPr>
            <a:r>
              <a:rPr lang="en-US" sz="3200" dirty="0"/>
              <a:t>Android community -&gt; many Java libraries C# dev may want to use in the app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Cost - makes </a:t>
            </a:r>
            <a:r>
              <a:rPr lang="en-US" sz="3200" dirty="0"/>
              <a:t>sense to </a:t>
            </a:r>
            <a:r>
              <a:rPr lang="en-US" sz="3200" dirty="0" smtClean="0"/>
              <a:t>[re]use </a:t>
            </a:r>
            <a:r>
              <a:rPr lang="en-US" sz="3200" dirty="0"/>
              <a:t>an existing Android library than to create a new </a:t>
            </a:r>
            <a:r>
              <a:rPr lang="en-US" sz="3200" dirty="0" smtClean="0"/>
              <a:t>one or port!!</a:t>
            </a:r>
            <a:r>
              <a:rPr lang="en-US" sz="3600" dirty="0"/>
              <a:t> 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200" dirty="0" smtClean="0"/>
              <a:t>how </a:t>
            </a:r>
            <a:r>
              <a:rPr lang="en-US" sz="3200" dirty="0"/>
              <a:t>to incorporate Java libraries into </a:t>
            </a:r>
            <a:r>
              <a:rPr lang="en-US" sz="3200" dirty="0" err="1" smtClean="0"/>
              <a:t>Xamarin.Android</a:t>
            </a:r>
            <a:r>
              <a:rPr lang="en-US" sz="3200" dirty="0" smtClean="0"/>
              <a:t> app </a:t>
            </a:r>
            <a:br>
              <a:rPr lang="en-US" sz="3200" dirty="0" smtClean="0"/>
            </a:br>
            <a:r>
              <a:rPr lang="en-US" sz="3200" dirty="0" smtClean="0"/>
              <a:t>by </a:t>
            </a:r>
            <a:r>
              <a:rPr lang="en-US" sz="3200" dirty="0"/>
              <a:t>creating a Bindings Library.</a:t>
            </a: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smtClean="0"/>
              <a:t>2 ways to use binaries</a:t>
            </a:r>
          </a:p>
          <a:p>
            <a:pPr marL="679045" lvl="1" indent="-342900">
              <a:buFont typeface="+mj-lt"/>
              <a:buAutoNum type="arabicPeriod"/>
            </a:pPr>
            <a:r>
              <a:rPr lang="en-US" sz="3200" dirty="0"/>
              <a:t>Create a </a:t>
            </a:r>
            <a:r>
              <a:rPr lang="en-US" sz="3200" i="1" dirty="0"/>
              <a:t>Bindings Library</a:t>
            </a:r>
            <a:r>
              <a:rPr lang="en-US" sz="3200" dirty="0"/>
              <a:t> 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automatically </a:t>
            </a:r>
            <a:r>
              <a:rPr lang="en-US" sz="3200" dirty="0"/>
              <a:t>wraps the library with C# wrappers so </a:t>
            </a:r>
            <a:r>
              <a:rPr lang="en-US" sz="3200" dirty="0" smtClean="0"/>
              <a:t>user can </a:t>
            </a:r>
            <a:r>
              <a:rPr lang="en-US" sz="3200" dirty="0"/>
              <a:t>invoke Java code via C# calls.</a:t>
            </a:r>
          </a:p>
          <a:p>
            <a:pPr marL="679045" lvl="1" indent="-342900">
              <a:buFont typeface="+mj-lt"/>
              <a:buAutoNum type="arabicPeriod"/>
            </a:pPr>
            <a:r>
              <a:rPr lang="en-US" sz="3200" dirty="0"/>
              <a:t>Use the </a:t>
            </a:r>
            <a:r>
              <a:rPr lang="en-US" sz="3200" i="1" dirty="0"/>
              <a:t>Java Native Interface</a:t>
            </a:r>
            <a:r>
              <a:rPr lang="en-US" sz="3200" dirty="0"/>
              <a:t> (</a:t>
            </a:r>
            <a:r>
              <a:rPr lang="en-US" sz="3200" i="1" dirty="0"/>
              <a:t>JNI</a:t>
            </a:r>
            <a:r>
              <a:rPr lang="en-US" sz="3200" dirty="0"/>
              <a:t>)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to </a:t>
            </a:r>
            <a:r>
              <a:rPr lang="en-US" sz="3200" dirty="0"/>
              <a:t>invoke calls in Java library code directly.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JNI </a:t>
            </a:r>
            <a:r>
              <a:rPr lang="en-US" sz="3200" dirty="0"/>
              <a:t>is a programming framework that enables Java code to call and be called by native applications or libraries.</a:t>
            </a:r>
          </a:p>
          <a:p>
            <a:pPr lvl="1">
              <a:lnSpc>
                <a:spcPts val="4800"/>
              </a:lnSpc>
            </a:pPr>
            <a:endParaRPr lang="en-US" sz="2032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8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err="1" smtClean="0"/>
              <a:t>Genarating</a:t>
            </a:r>
            <a:r>
              <a:rPr lang="en-US" sz="3600" dirty="0" smtClean="0"/>
              <a:t> managed code to [re]use *.jar or *.</a:t>
            </a:r>
            <a:r>
              <a:rPr lang="en-US" sz="3600" dirty="0" err="1" smtClean="0"/>
              <a:t>aar</a:t>
            </a:r>
            <a:endParaRPr lang="en-US" sz="3600" dirty="0"/>
          </a:p>
          <a:p>
            <a:pPr>
              <a:lnSpc>
                <a:spcPts val="4800"/>
              </a:lnSpc>
            </a:pPr>
            <a:r>
              <a:rPr lang="en-US" sz="3200" dirty="0"/>
              <a:t>Managed Callable Wrappers </a:t>
            </a:r>
            <a:r>
              <a:rPr lang="en-US" sz="3200" dirty="0" smtClean="0"/>
              <a:t>MCWs</a:t>
            </a:r>
            <a:br>
              <a:rPr lang="en-US" sz="3200" dirty="0" smtClean="0"/>
            </a:br>
            <a:r>
              <a:rPr lang="en-US" sz="3200" dirty="0" smtClean="0"/>
              <a:t>C</a:t>
            </a:r>
            <a:r>
              <a:rPr lang="en-US" sz="3200" dirty="0"/>
              <a:t># code that calls into *.</a:t>
            </a:r>
            <a:r>
              <a:rPr lang="en-US" sz="3200" dirty="0" smtClean="0"/>
              <a:t>jar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Android Callable Wrappers ACWs</a:t>
            </a:r>
            <a:br>
              <a:rPr lang="en-US" sz="3200" dirty="0" smtClean="0"/>
            </a:br>
            <a:r>
              <a:rPr lang="en-US" sz="3200" dirty="0" smtClean="0"/>
              <a:t>Android OS calls back managed code (CIL generated by C#, F#)</a:t>
            </a:r>
            <a:br>
              <a:rPr lang="en-US" sz="3200" dirty="0" smtClean="0"/>
            </a:br>
            <a:r>
              <a:rPr lang="en-US" sz="3200" dirty="0" smtClean="0"/>
              <a:t>callbacks 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7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8" y="1822948"/>
            <a:ext cx="10636712" cy="4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does not change/alter underlying OS, SDKs or frameworks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It sits “on top” of platform </a:t>
            </a:r>
            <a:br>
              <a:rPr lang="en-US" sz="3200" dirty="0" smtClean="0"/>
            </a:br>
            <a:r>
              <a:rPr lang="en-US" sz="3200" dirty="0" smtClean="0"/>
              <a:t>(OS, SDK, runtime, framework)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“piggybacking”, links to, takes advantage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Reuses concepts, tools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Adds </a:t>
            </a:r>
            <a:r>
              <a:rPr lang="en-US" sz="3200" b="1" dirty="0" smtClean="0">
                <a:solidFill>
                  <a:srgbClr val="FF0000"/>
                </a:solidFill>
              </a:rPr>
              <a:t>thin</a:t>
            </a:r>
            <a:r>
              <a:rPr lang="en-US" sz="3200" dirty="0" smtClean="0"/>
              <a:t> INTEROPERABILITY layer for </a:t>
            </a:r>
            <a:r>
              <a:rPr lang="en-US" sz="3200" dirty="0" err="1" smtClean="0"/>
              <a:t>.net</a:t>
            </a:r>
            <a:r>
              <a:rPr lang="en-US" sz="3200" dirty="0" smtClean="0"/>
              <a:t>/mono (C# F#)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997" y="239386"/>
            <a:ext cx="8443810" cy="899665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Platform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1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200" dirty="0"/>
              <a:t>Bindings Library is an assembly containing Managed Callable Wrappers for Java </a:t>
            </a:r>
            <a:r>
              <a:rPr lang="en-US" sz="3200" dirty="0" smtClean="0"/>
              <a:t>types</a:t>
            </a: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05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3255818"/>
            <a:ext cx="5052886" cy="25908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// Java Code</a:t>
            </a:r>
            <a:b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</a:br>
            <a:endParaRPr lang="en-US" sz="1800" dirty="0" smtClean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package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com.xamarin.mycode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public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MyClass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public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String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  <a:hlinkClick r:id="rId5"/>
              </a:rPr>
              <a:t>myMethod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i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//...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 </a:t>
            </a:r>
          </a:p>
          <a:p>
            <a:pPr marL="0" indent="0">
              <a:buNone/>
            </a:pP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15891" y="3255818"/>
            <a:ext cx="5943599" cy="25908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// </a:t>
            </a: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C# MCW Code using Java jar</a:t>
            </a:r>
            <a:b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 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Com.Xamarin.Mycode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var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instance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new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MyClass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()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;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string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result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=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instance.MyMethod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(42);</a:t>
            </a: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21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3600" dirty="0" smtClean="0"/>
              <a:t>Steps</a:t>
            </a:r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Create </a:t>
            </a:r>
            <a:r>
              <a:rPr lang="en-US" sz="3200" dirty="0" smtClean="0"/>
              <a:t>Android Java Bindings Library Project</a:t>
            </a:r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Add </a:t>
            </a:r>
            <a:r>
              <a:rPr lang="en-US" sz="3200" dirty="0" smtClean="0"/>
              <a:t>binaries to the project (</a:t>
            </a:r>
            <a:r>
              <a:rPr lang="en-US" sz="3200" dirty="0" err="1" smtClean="0"/>
              <a:t>MSBuild</a:t>
            </a:r>
            <a:r>
              <a:rPr lang="en-US" sz="3200" dirty="0" smtClean="0"/>
              <a:t>/IDE)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*.jars, *.</a:t>
            </a:r>
            <a:r>
              <a:rPr lang="en-US" sz="3200" dirty="0" err="1" smtClean="0"/>
              <a:t>aars</a:t>
            </a:r>
            <a:endParaRPr lang="en-US" sz="3200" dirty="0" smtClean="0"/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Compile/Build</a:t>
            </a:r>
            <a:endParaRPr lang="en-US" sz="3200" dirty="0" smtClean="0"/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Fix Issues</a:t>
            </a:r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/>
              <a:t>Customize </a:t>
            </a:r>
            <a:r>
              <a:rPr lang="en-US" sz="3200" dirty="0" smtClean="0"/>
              <a:t>/ Adapt </a:t>
            </a:r>
            <a:r>
              <a:rPr lang="en-US" sz="3200" dirty="0"/>
              <a:t>Java APIs to C#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06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7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ts val="4800"/>
              </a:lnSpc>
              <a:buFont typeface="+mj-lt"/>
              <a:buAutoNum type="arabicPeriod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</a:t>
            </a:r>
            <a:r>
              <a:rPr lang="en-US" sz="3200" dirty="0" smtClean="0"/>
              <a:t>Create </a:t>
            </a:r>
            <a:r>
              <a:rPr lang="en-US" sz="3200" dirty="0" smtClean="0"/>
              <a:t>Android Java Bindings Library Project</a:t>
            </a:r>
            <a:br>
              <a:rPr lang="en-US" sz="3200" dirty="0" smtClean="0"/>
            </a:br>
            <a:r>
              <a:rPr lang="en-US" sz="3200" dirty="0" err="1" smtClean="0"/>
              <a:t>MSBuild</a:t>
            </a:r>
            <a:r>
              <a:rPr lang="en-US" sz="3200" dirty="0" smtClean="0"/>
              <a:t> Targets important for bindings (tools)</a:t>
            </a:r>
            <a:br>
              <a:rPr lang="en-US" sz="3200" dirty="0" smtClean="0"/>
            </a:br>
            <a:r>
              <a:rPr lang="en-US" sz="3200" dirty="0" smtClean="0"/>
              <a:t>Bindings generators </a:t>
            </a:r>
            <a:r>
              <a:rPr lang="mr-IN" sz="3200" dirty="0" smtClean="0"/>
              <a:t>–</a:t>
            </a:r>
            <a:r>
              <a:rPr lang="en-US" sz="3200" dirty="0" smtClean="0"/>
              <a:t> generate </a:t>
            </a:r>
            <a:r>
              <a:rPr lang="en-US" sz="3200" dirty="0" err="1" smtClean="0"/>
              <a:t>api.xml</a:t>
            </a:r>
            <a:endParaRPr lang="en-US" sz="3200" dirty="0" smtClean="0"/>
          </a:p>
          <a:p>
            <a:pPr marL="1186640" lvl="3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jar2xml </a:t>
            </a:r>
            <a:r>
              <a:rPr lang="mr-IN" sz="3200" dirty="0"/>
              <a:t>–</a:t>
            </a:r>
            <a:r>
              <a:rPr lang="en-US" sz="3200" dirty="0"/>
              <a:t> java reflection written in </a:t>
            </a:r>
            <a:r>
              <a:rPr lang="en-US" sz="3200" dirty="0" smtClean="0"/>
              <a:t>java</a:t>
            </a:r>
          </a:p>
          <a:p>
            <a:pPr marL="1186640" lvl="3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class-parse </a:t>
            </a:r>
            <a:r>
              <a:rPr lang="mr-IN" sz="3200" dirty="0"/>
              <a:t>–</a:t>
            </a:r>
            <a:r>
              <a:rPr lang="en-US" sz="3200" dirty="0"/>
              <a:t> java bytecode (</a:t>
            </a:r>
            <a:r>
              <a:rPr lang="en-US" sz="3200" dirty="0" err="1"/>
              <a:t>dex</a:t>
            </a:r>
            <a:r>
              <a:rPr lang="en-US" sz="3200" dirty="0"/>
              <a:t>) parser written in </a:t>
            </a:r>
            <a:r>
              <a:rPr lang="en-US" sz="3200" dirty="0" err="1"/>
              <a:t>c</a:t>
            </a:r>
            <a:r>
              <a:rPr lang="en-US" sz="3200" dirty="0" err="1" smtClean="0"/>
              <a:t>#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07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lvl="1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Add binaries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200" dirty="0" smtClean="0"/>
              <a:t>add *.jar, *.</a:t>
            </a:r>
            <a:r>
              <a:rPr lang="en-US" sz="3200" dirty="0" err="1" smtClean="0"/>
              <a:t>aar</a:t>
            </a:r>
            <a:r>
              <a:rPr lang="en-US" sz="3200" dirty="0" smtClean="0"/>
              <a:t>, Eclipse </a:t>
            </a:r>
            <a:r>
              <a:rPr lang="en-US" sz="3200" dirty="0"/>
              <a:t>projects, </a:t>
            </a:r>
            <a:endParaRPr lang="en-US" sz="3200" dirty="0" smtClean="0"/>
          </a:p>
          <a:p>
            <a:pPr marL="954597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Setup </a:t>
            </a:r>
            <a:r>
              <a:rPr lang="en-US" sz="3200" dirty="0" err="1"/>
              <a:t>BuildActions</a:t>
            </a:r>
            <a:r>
              <a:rPr lang="en-US" sz="3200" dirty="0"/>
              <a:t> depending on requirements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</a:t>
            </a:r>
            <a:r>
              <a:rPr lang="en-US" sz="3200" dirty="0"/>
              <a:t>what to bind) and given system</a:t>
            </a:r>
            <a:br>
              <a:rPr lang="en-US" sz="3200" dirty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EmbeddedJar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ReferenceJar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LibraryProjectZip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EmbeddedReferenceJar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08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2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ts val="4800"/>
              </a:lnSpc>
              <a:buFont typeface="+mj-lt"/>
              <a:buAutoNum type="arabicPeriod" startAt="3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</a:t>
            </a:r>
            <a:r>
              <a:rPr lang="en-US" sz="3600" dirty="0" smtClean="0"/>
              <a:t>Compile/Build</a:t>
            </a:r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Extract </a:t>
            </a:r>
            <a:r>
              <a:rPr lang="en-US" sz="3200" dirty="0"/>
              <a:t>API from *.</a:t>
            </a:r>
            <a:r>
              <a:rPr lang="en-US" sz="3200" dirty="0" smtClean="0"/>
              <a:t>jar</a:t>
            </a:r>
            <a:br>
              <a:rPr lang="en-US" sz="3200" dirty="0" smtClean="0"/>
            </a:br>
            <a:r>
              <a:rPr lang="en-US" sz="3200" dirty="0" err="1" smtClean="0"/>
              <a:t>api.xml</a:t>
            </a:r>
            <a:r>
              <a:rPr lang="en-US" sz="3200" dirty="0" smtClean="0"/>
              <a:t> </a:t>
            </a:r>
            <a:r>
              <a:rPr lang="en-US" sz="3200" dirty="0"/>
              <a:t>(AOSP </a:t>
            </a:r>
            <a:r>
              <a:rPr lang="en-US" sz="3200" dirty="0" smtClean="0"/>
              <a:t>format)</a:t>
            </a:r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Generate </a:t>
            </a:r>
            <a:r>
              <a:rPr lang="en-US" sz="3200" dirty="0"/>
              <a:t>C# MCWs from </a:t>
            </a:r>
            <a:r>
              <a:rPr lang="en-US" sz="3200" dirty="0" err="1"/>
              <a:t>api.xml</a:t>
            </a:r>
            <a:r>
              <a:rPr lang="en-US" sz="3200" dirty="0"/>
              <a:t/>
            </a:r>
            <a:br>
              <a:rPr lang="en-US" sz="3200" dirty="0"/>
            </a:br>
            <a:endParaRPr lang="en-US" sz="3200" dirty="0" smtClean="0"/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Generate java </a:t>
            </a:r>
            <a:r>
              <a:rPr lang="en-US" sz="3200" dirty="0"/>
              <a:t>code (ACW) when app is </a:t>
            </a:r>
            <a:r>
              <a:rPr lang="en-US" sz="3200" dirty="0" smtClean="0"/>
              <a:t>built</a:t>
            </a:r>
            <a:br>
              <a:rPr lang="en-US" sz="3200" dirty="0" smtClean="0"/>
            </a:br>
            <a:endParaRPr lang="en-US" sz="3200" dirty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3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09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31674" y="3685309"/>
            <a:ext cx="10427816" cy="52647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&lt;None Include="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obj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\$(Configuration)\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api.xml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"&gt;&lt;/None&gt;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31674" y="4745180"/>
            <a:ext cx="10427816" cy="45720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&lt;Compile Include="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obj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\$(Configuration)\generated\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src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\*.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cs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"&gt;&lt;/Compile&gt;</a:t>
            </a: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414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4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</a:t>
            </a:r>
            <a:r>
              <a:rPr lang="en-US" sz="3600" dirty="0" smtClean="0"/>
              <a:t>Fix issues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through metadata xml files </a:t>
            </a:r>
            <a:r>
              <a:rPr lang="en-US" sz="2800" dirty="0" err="1" smtClean="0">
                <a:latin typeface="+mj-lt"/>
              </a:rPr>
              <a:t>Metadata.xml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(Metadata*.xml)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BuildAction</a:t>
            </a:r>
            <a:r>
              <a:rPr lang="en-US" sz="2800" dirty="0" smtClean="0">
                <a:latin typeface="+mj-lt"/>
              </a:rPr>
              <a:t>=</a:t>
            </a:r>
            <a:r>
              <a:rPr lang="en-US" sz="2800" dirty="0" err="1" smtClean="0">
                <a:latin typeface="+mj-lt"/>
              </a:rPr>
              <a:t>TransfomFile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XPath commands to manipulate </a:t>
            </a:r>
            <a:r>
              <a:rPr lang="en-US" sz="2800" dirty="0" err="1">
                <a:latin typeface="+mj-lt"/>
              </a:rPr>
              <a:t>api.xml</a:t>
            </a:r>
            <a:r>
              <a:rPr lang="en-US" sz="2800" dirty="0">
                <a:latin typeface="+mj-lt"/>
              </a:rPr>
              <a:t> (API itself)</a:t>
            </a:r>
            <a:br>
              <a:rPr lang="en-US" sz="2800" dirty="0">
                <a:latin typeface="+mj-lt"/>
              </a:rPr>
            </a:br>
            <a:r>
              <a:rPr lang="en-US" sz="2800" dirty="0" smtClean="0">
                <a:latin typeface="+mj-lt"/>
              </a:rPr>
              <a:t>fix </a:t>
            </a:r>
            <a:r>
              <a:rPr lang="en-US" sz="2800" dirty="0" smtClean="0"/>
              <a:t>issues with </a:t>
            </a:r>
            <a:r>
              <a:rPr lang="en-US" sz="2800" dirty="0" smtClean="0">
                <a:latin typeface="+mj-lt"/>
              </a:rPr>
              <a:t>add</a:t>
            </a:r>
            <a:r>
              <a:rPr lang="en-US" sz="2800" dirty="0">
                <a:latin typeface="+mj-lt"/>
              </a:rPr>
              <a:t>, remove, </a:t>
            </a:r>
            <a:r>
              <a:rPr lang="en-US" sz="2800" dirty="0" err="1" smtClean="0">
                <a:latin typeface="+mj-lt"/>
              </a:rPr>
              <a:t>attr</a:t>
            </a:r>
            <a:r>
              <a:rPr lang="en-US" sz="2800" dirty="0" smtClean="0">
                <a:latin typeface="+mj-lt"/>
              </a:rPr>
              <a:t> (modify)</a:t>
            </a:r>
            <a:endParaRPr lang="en-US" sz="20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missing types, obfuscated types, </a:t>
            </a:r>
            <a:endParaRPr lang="en-US" sz="28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Visibility - class </a:t>
            </a:r>
            <a:r>
              <a:rPr lang="en-US" sz="2800" dirty="0"/>
              <a:t>visibility issues</a:t>
            </a:r>
            <a:endParaRPr lang="en-US" sz="28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Generics</a:t>
            </a:r>
            <a:endParaRPr lang="en-US" sz="2800" dirty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Variance</a:t>
            </a:r>
            <a:br>
              <a:rPr lang="en-US" sz="2800" dirty="0" smtClean="0"/>
            </a:br>
            <a:r>
              <a:rPr lang="en-US" sz="2800" dirty="0" smtClean="0"/>
              <a:t>Covariance/</a:t>
            </a:r>
            <a:r>
              <a:rPr lang="en-US" sz="2800" dirty="0" err="1" smtClean="0"/>
              <a:t>contravariance</a:t>
            </a:r>
            <a:r>
              <a:rPr lang="en-US" sz="2800" dirty="0" smtClean="0"/>
              <a:t> </a:t>
            </a:r>
            <a:r>
              <a:rPr lang="en-US" sz="2800" dirty="0"/>
              <a:t>(return values, method parameters)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Naming (event handlers or interfaces duplicated)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 startAt="4"/>
            </a:pPr>
            <a:endParaRPr lang="en-US" sz="2800" dirty="0" smtClean="0"/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endParaRPr lang="en-US" sz="3200" dirty="0" smtClean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4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10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0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5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</a:t>
            </a:r>
            <a:r>
              <a:rPr lang="en-US" sz="3600" dirty="0" smtClean="0"/>
              <a:t>Customize / Adapt Java APIs to C#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2800" dirty="0" smtClean="0"/>
              <a:t>Additions\*.</a:t>
            </a:r>
            <a:r>
              <a:rPr lang="en-US" sz="2800" dirty="0" err="1" smtClean="0"/>
              <a:t>cs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C# code add </a:t>
            </a:r>
            <a:r>
              <a:rPr lang="en-US" sz="2800" dirty="0" err="1" smtClean="0"/>
              <a:t>.net</a:t>
            </a:r>
            <a:r>
              <a:rPr lang="en-US" sz="2800" dirty="0" smtClean="0"/>
              <a:t> style idioms (normalization, </a:t>
            </a:r>
            <a:r>
              <a:rPr lang="en-US" sz="2800" dirty="0" err="1" smtClean="0"/>
              <a:t>dotnettification</a:t>
            </a:r>
            <a:r>
              <a:rPr lang="en-US" sz="2800" dirty="0" smtClean="0"/>
              <a:t>):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Naming (members, namespaces)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Getters/setters =&gt; properties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Fields =&gt; properties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Listeners =&gt; event handlers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Static nested class =&gt; static class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Inner class =&gt; nested class with instance </a:t>
            </a:r>
            <a:r>
              <a:rPr lang="en-US" sz="2800" dirty="0" err="1" smtClean="0"/>
              <a:t>consgtructor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err="1" smtClean="0"/>
              <a:t>Asyncifying</a:t>
            </a:r>
            <a:r>
              <a:rPr lang="en-US" sz="2800" dirty="0" smtClean="0"/>
              <a:t> API </a:t>
            </a:r>
            <a:r>
              <a:rPr lang="en-US" sz="2800" dirty="0" err="1" smtClean="0"/>
              <a:t>aync</a:t>
            </a:r>
            <a:r>
              <a:rPr lang="en-US" sz="2800" dirty="0" smtClean="0"/>
              <a:t>/await</a:t>
            </a:r>
            <a:endParaRPr lang="en-US" sz="3200" dirty="0" smtClean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5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11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0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2800" dirty="0">
                <a:hlinkClick r:id="rId3"/>
              </a:rPr>
              <a:t>https://developer.xamarin.com/guides/android/advanced_topics/binding-a-java-library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https://developer.xamarin.com/guides/android/advanced_topics/binding-a-java-library/binding-a-jar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https://developer.xamarin.com/guides/android/advanced_topics/binding-a-java-library/binding-an-aar</a:t>
            </a:r>
            <a:r>
              <a:rPr lang="en-US" sz="2800" dirty="0" smtClean="0">
                <a:hlinkClick r:id="rId5"/>
              </a:rPr>
              <a:t>/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dirty="0" err="1" smtClean="0"/>
              <a:t>Xamarin.University</a:t>
            </a:r>
            <a:r>
              <a:rPr lang="en-US" sz="2800" dirty="0" smtClean="0"/>
              <a:t> AND450 Class (</a:t>
            </a:r>
            <a:r>
              <a:rPr lang="en-US" sz="2800" dirty="0"/>
              <a:t>Android advanced</a:t>
            </a:r>
            <a:r>
              <a:rPr lang="en-US" sz="2800" dirty="0" smtClean="0"/>
              <a:t>) Video lecture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6"/>
              </a:rPr>
              <a:t>https://</a:t>
            </a:r>
            <a:r>
              <a:rPr lang="en-US" sz="2800" dirty="0" smtClean="0">
                <a:hlinkClick r:id="rId6"/>
              </a:rPr>
              <a:t>university.xamarin.com/classes/track/xamarin-android#and450-binding</a:t>
            </a:r>
            <a:r>
              <a:rPr lang="en-US" sz="2800" dirty="0" smtClean="0"/>
              <a:t> </a:t>
            </a:r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12</a:t>
            </a:r>
            <a:r>
              <a:rPr lang="en-US" dirty="0" smtClean="0"/>
              <a:t>		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3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 algn="ctr">
              <a:lnSpc>
                <a:spcPts val="4800"/>
              </a:lnSpc>
              <a:buNone/>
            </a:pPr>
            <a:endParaRPr lang="en-US" sz="3600" dirty="0" smtClean="0"/>
          </a:p>
          <a:p>
            <a:pPr marL="0" indent="0" algn="ctr">
              <a:lnSpc>
                <a:spcPts val="4800"/>
              </a:lnSpc>
              <a:buNone/>
            </a:pPr>
            <a:endParaRPr lang="en-US" sz="3600" dirty="0"/>
          </a:p>
          <a:p>
            <a:pPr marL="0" indent="0" algn="ctr">
              <a:lnSpc>
                <a:spcPts val="4800"/>
              </a:lnSpc>
              <a:buNone/>
            </a:pPr>
            <a:r>
              <a:rPr lang="en-US" sz="3600" dirty="0" smtClean="0"/>
              <a:t>DEMO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</a:t>
            </a:r>
            <a:r>
              <a:rPr lang="en-US" dirty="0" smtClean="0"/>
              <a:t>13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4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/>
              <a:t>creating bindings to Objective-C libraries, so they can be called from </a:t>
            </a:r>
            <a:r>
              <a:rPr lang="en-US" sz="3600" dirty="0" smtClean="0"/>
              <a:t>managed (C# of F#) applications </a:t>
            </a:r>
            <a:r>
              <a:rPr lang="en-US" sz="3600" dirty="0"/>
              <a:t>created with </a:t>
            </a:r>
            <a:r>
              <a:rPr lang="en-US" sz="3600" dirty="0" err="1"/>
              <a:t>Xamarin.iOS</a:t>
            </a:r>
            <a:r>
              <a:rPr lang="en-US" sz="3600" dirty="0"/>
              <a:t> or </a:t>
            </a:r>
            <a:r>
              <a:rPr lang="en-US" sz="3600" dirty="0" err="1"/>
              <a:t>Xamarin.Mac</a:t>
            </a:r>
            <a:r>
              <a:rPr lang="en-US" sz="3600" dirty="0"/>
              <a:t>.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Generate </a:t>
            </a:r>
            <a:r>
              <a:rPr lang="en-US" sz="3600" dirty="0" smtClean="0"/>
              <a:t>managed code API from </a:t>
            </a:r>
            <a:endParaRPr lang="en-US" sz="3600" dirty="0" smtClean="0"/>
          </a:p>
          <a:p>
            <a:pPr lvl="1">
              <a:lnSpc>
                <a:spcPts val="4800"/>
              </a:lnSpc>
            </a:pPr>
            <a:r>
              <a:rPr lang="en-US" sz="3200" dirty="0" smtClean="0"/>
              <a:t>*.</a:t>
            </a:r>
            <a:r>
              <a:rPr lang="en-US" sz="3200" dirty="0" smtClean="0"/>
              <a:t>h header </a:t>
            </a:r>
            <a:r>
              <a:rPr lang="en-US" sz="3200" dirty="0" smtClean="0"/>
              <a:t>files</a:t>
            </a:r>
          </a:p>
          <a:p>
            <a:pPr lvl="1">
              <a:lnSpc>
                <a:spcPts val="4800"/>
              </a:lnSpc>
            </a:pPr>
            <a:r>
              <a:rPr lang="en-US" sz="3200" dirty="0" smtClean="0"/>
              <a:t>iOS/</a:t>
            </a:r>
            <a:r>
              <a:rPr lang="en-US" sz="3200" dirty="0" err="1" smtClean="0"/>
              <a:t>MacOSX</a:t>
            </a:r>
            <a:r>
              <a:rPr lang="en-US" sz="3200" dirty="0" smtClean="0"/>
              <a:t> binaries</a:t>
            </a:r>
            <a:endParaRPr lang="en-US" sz="3200" dirty="0" smtClean="0"/>
          </a:p>
          <a:p>
            <a:pPr>
              <a:lnSpc>
                <a:spcPts val="4800"/>
              </a:lnSpc>
            </a:pPr>
            <a:endParaRPr lang="en-US" sz="3600" dirty="0" smtClean="0"/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139051"/>
            <a:ext cx="11564484" cy="5490349"/>
          </a:xfrm>
        </p:spPr>
        <p:txBody>
          <a:bodyPr/>
          <a:lstStyle/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600" dirty="0" smtClean="0"/>
              <a:t> </a:t>
            </a:r>
            <a:r>
              <a:rPr lang="en-US" sz="3200" dirty="0" smtClean="0"/>
              <a:t>does not replace (and has no intention to replace) native tools on the platform (java on Android or </a:t>
            </a:r>
            <a:r>
              <a:rPr lang="en-US" sz="3200" dirty="0" err="1" smtClean="0"/>
              <a:t>objc</a:t>
            </a:r>
            <a:r>
              <a:rPr lang="en-US" sz="3200" dirty="0" smtClean="0"/>
              <a:t>/swift on iOS)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Cons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192" dirty="0" smtClean="0"/>
              <a:t>lacks variety and number of SDKs, tools and utilities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192" dirty="0" smtClean="0"/>
              <a:t>Reactive in nature</a:t>
            </a:r>
            <a:br>
              <a:rPr lang="en-US" sz="3192" dirty="0" smtClean="0"/>
            </a:br>
            <a:r>
              <a:rPr lang="en-US" sz="3192" dirty="0" smtClean="0"/>
              <a:t>SDK will most likely appear in java/</a:t>
            </a:r>
            <a:r>
              <a:rPr lang="en-US" sz="3192" dirty="0" err="1" smtClean="0"/>
              <a:t>objc</a:t>
            </a:r>
            <a:r>
              <a:rPr lang="en-US" sz="3192" dirty="0" smtClean="0"/>
              <a:t> first</a:t>
            </a:r>
          </a:p>
          <a:p>
            <a:pPr marL="1456627" lvl="4" indent="-560241" defTabSz="914400">
              <a:lnSpc>
                <a:spcPts val="4800"/>
              </a:lnSpc>
              <a:spcBef>
                <a:spcPts val="0"/>
              </a:spcBef>
            </a:pPr>
            <a:r>
              <a:rPr lang="en-US" sz="2800" dirty="0" smtClean="0"/>
              <a:t>Need to react, react fast </a:t>
            </a:r>
            <a:r>
              <a:rPr lang="mr-IN" sz="2800" dirty="0" smtClean="0"/>
              <a:t>–</a:t>
            </a:r>
            <a:r>
              <a:rPr lang="en-US" sz="2800" dirty="0" smtClean="0"/>
              <a:t> tools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Pros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Utilities developed in </a:t>
            </a:r>
            <a:r>
              <a:rPr lang="en-US" sz="3200" dirty="0" err="1" smtClean="0"/>
              <a:t>.net</a:t>
            </a:r>
            <a:r>
              <a:rPr lang="en-US" sz="3200" dirty="0" smtClean="0"/>
              <a:t> </a:t>
            </a:r>
            <a:r>
              <a:rPr lang="mr-IN" sz="3200" dirty="0" smtClean="0"/>
              <a:t>–</a:t>
            </a:r>
            <a:r>
              <a:rPr lang="en-US" sz="3200" dirty="0" smtClean="0"/>
              <a:t> RX Reactive Extensions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997" y="239386"/>
            <a:ext cx="8443810" cy="899665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Platform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4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r>
              <a:rPr lang="en-US" sz="3600" dirty="0" smtClean="0"/>
              <a:t>typically </a:t>
            </a:r>
            <a:r>
              <a:rPr lang="en-US" sz="3600" dirty="0"/>
              <a:t>deal with four components:</a:t>
            </a:r>
          </a:p>
          <a:p>
            <a:pPr lvl="1"/>
            <a:r>
              <a:rPr lang="en-US" sz="2800" dirty="0"/>
              <a:t>native library for binding</a:t>
            </a:r>
          </a:p>
          <a:p>
            <a:pPr lvl="1"/>
            <a:r>
              <a:rPr lang="en-US" sz="2800" dirty="0" smtClean="0">
                <a:latin typeface="+mj-lt"/>
              </a:rPr>
              <a:t>The </a:t>
            </a:r>
            <a:r>
              <a:rPr lang="en-US" sz="2800" dirty="0">
                <a:latin typeface="+mj-lt"/>
              </a:rPr>
              <a:t>API definition file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ApiDefinition.cs</a:t>
            </a:r>
            <a:r>
              <a:rPr lang="en-US" sz="2800" dirty="0">
                <a:latin typeface="+mj-lt"/>
              </a:rPr>
              <a:t> in the </a:t>
            </a:r>
            <a:r>
              <a:rPr lang="en-US" sz="2800" dirty="0" smtClean="0">
                <a:latin typeface="+mj-lt"/>
              </a:rPr>
              <a:t>template</a:t>
            </a:r>
            <a:endParaRPr lang="en-US" sz="2800" dirty="0">
              <a:latin typeface="+mj-lt"/>
            </a:endParaRPr>
          </a:p>
          <a:p>
            <a:pPr lvl="1"/>
            <a:r>
              <a:rPr lang="en-US" sz="2800" dirty="0" smtClean="0">
                <a:latin typeface="+mj-lt"/>
              </a:rPr>
              <a:t>Optional</a:t>
            </a:r>
            <a:r>
              <a:rPr lang="en-US" sz="2800" dirty="0">
                <a:latin typeface="+mj-lt"/>
              </a:rPr>
              <a:t>: any </a:t>
            </a:r>
            <a:r>
              <a:rPr lang="en-US" sz="2800" dirty="0" err="1">
                <a:latin typeface="+mj-lt"/>
              </a:rPr>
              <a:t>enums</a:t>
            </a:r>
            <a:r>
              <a:rPr lang="en-US" sz="2800" dirty="0">
                <a:latin typeface="+mj-lt"/>
              </a:rPr>
              <a:t>, types, </a:t>
            </a:r>
            <a:r>
              <a:rPr lang="en-US" sz="2800" dirty="0" err="1">
                <a:latin typeface="+mj-lt"/>
              </a:rPr>
              <a:t>structs</a:t>
            </a:r>
            <a:r>
              <a:rPr lang="en-US" sz="2800" dirty="0">
                <a:latin typeface="+mj-lt"/>
              </a:rPr>
              <a:t> required by the API definition file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StructsAndEnums.cs</a:t>
            </a:r>
            <a:r>
              <a:rPr lang="en-US" sz="2800" dirty="0">
                <a:latin typeface="+mj-lt"/>
              </a:rPr>
              <a:t> in the </a:t>
            </a:r>
            <a:r>
              <a:rPr lang="en-US" sz="2800" dirty="0" smtClean="0">
                <a:latin typeface="+mj-lt"/>
              </a:rPr>
              <a:t>template</a:t>
            </a:r>
            <a:endParaRPr lang="en-US" sz="2800" dirty="0">
              <a:latin typeface="+mj-lt"/>
            </a:endParaRPr>
          </a:p>
          <a:p>
            <a:pPr lvl="1"/>
            <a:r>
              <a:rPr lang="en-US" sz="2800" dirty="0">
                <a:latin typeface="+mj-lt"/>
              </a:rPr>
              <a:t>Optional: extra sources </a:t>
            </a:r>
            <a:endParaRPr lang="en-US" sz="2800" dirty="0" smtClean="0">
              <a:latin typeface="+mj-lt"/>
            </a:endParaRPr>
          </a:p>
          <a:p>
            <a:pPr lvl="2"/>
            <a:r>
              <a:rPr lang="en-US" sz="2800" dirty="0" smtClean="0">
                <a:latin typeface="+mj-lt"/>
              </a:rPr>
              <a:t>expand </a:t>
            </a:r>
            <a:r>
              <a:rPr lang="en-US" sz="2800" dirty="0">
                <a:latin typeface="+mj-lt"/>
              </a:rPr>
              <a:t>the generated binding, or </a:t>
            </a:r>
            <a:endParaRPr lang="en-US" sz="2800" dirty="0">
              <a:latin typeface="+mj-lt"/>
            </a:endParaRPr>
          </a:p>
          <a:p>
            <a:pPr lvl="2"/>
            <a:r>
              <a:rPr lang="en-US" sz="2800" dirty="0" smtClean="0">
                <a:latin typeface="+mj-lt"/>
              </a:rPr>
              <a:t>provide </a:t>
            </a:r>
            <a:r>
              <a:rPr lang="en-US" sz="2800" dirty="0">
                <a:latin typeface="+mj-lt"/>
              </a:rPr>
              <a:t>a more C# friendly API </a:t>
            </a:r>
            <a:r>
              <a:rPr lang="en-US" sz="2800" dirty="0" smtClean="0">
                <a:latin typeface="+mj-lt"/>
              </a:rPr>
              <a:t>C</a:t>
            </a:r>
            <a:r>
              <a:rPr lang="en-US" sz="2800" dirty="0">
                <a:latin typeface="+mj-lt"/>
              </a:rPr>
              <a:t># files </a:t>
            </a:r>
            <a:r>
              <a:rPr lang="en-US" sz="2800" dirty="0" smtClean="0">
                <a:latin typeface="+mj-lt"/>
              </a:rPr>
              <a:t>that added </a:t>
            </a:r>
            <a:r>
              <a:rPr lang="en-US" sz="2800" dirty="0">
                <a:latin typeface="+mj-lt"/>
              </a:rPr>
              <a:t>to the </a:t>
            </a:r>
            <a:r>
              <a:rPr lang="en-US" sz="2800" dirty="0" smtClean="0">
                <a:latin typeface="+mj-lt"/>
              </a:rPr>
              <a:t>project</a:t>
            </a:r>
            <a:endParaRPr lang="en-US" sz="3600" dirty="0" smtClean="0"/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058" y="1281745"/>
            <a:ext cx="10261031" cy="547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8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en-US" sz="3600" dirty="0" smtClean="0"/>
              <a:t>file </a:t>
            </a:r>
            <a:r>
              <a:rPr lang="en-US" sz="3600" dirty="0" err="1" smtClean="0"/>
              <a:t>ApiDefinition</a:t>
            </a:r>
            <a:r>
              <a:rPr lang="en-US" sz="3600" dirty="0" smtClean="0"/>
              <a:t>[s].</a:t>
            </a:r>
            <a:r>
              <a:rPr lang="en-US" sz="3600" dirty="0" err="1" smtClean="0"/>
              <a:t>cs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</a:t>
            </a:r>
            <a:r>
              <a:rPr lang="en-US" sz="2800" dirty="0"/>
              <a:t># source file that contains C# interfaces annotated with attributes that help drive the binding. 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defines what the contract between C# and </a:t>
            </a:r>
            <a:r>
              <a:rPr lang="en-US" sz="2800" dirty="0" smtClean="0"/>
              <a:t>Objective-C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Contain only 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namespaces </a:t>
            </a:r>
            <a:r>
              <a:rPr lang="en-US" sz="2800" dirty="0"/>
              <a:t>and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interface definitions with </a:t>
            </a:r>
            <a:r>
              <a:rPr lang="en-US" sz="2800" dirty="0"/>
              <a:t>any members that an interface can </a:t>
            </a:r>
            <a:r>
              <a:rPr lang="en-US" sz="2800" dirty="0" smtClean="0"/>
              <a:t>contain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should </a:t>
            </a:r>
            <a:r>
              <a:rPr lang="en-US" sz="2800" dirty="0"/>
              <a:t>not contain classes, enumerations, delegates or </a:t>
            </a:r>
            <a:r>
              <a:rPr lang="en-US" sz="2800" dirty="0" err="1" smtClean="0"/>
              <a:t>structs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file </a:t>
            </a:r>
            <a:r>
              <a:rPr lang="en-US" sz="2800" dirty="0"/>
              <a:t>is merely the contract </a:t>
            </a:r>
            <a:r>
              <a:rPr lang="en-US" sz="2800" dirty="0" smtClean="0"/>
              <a:t>used </a:t>
            </a:r>
            <a:r>
              <a:rPr lang="en-US" sz="2800" dirty="0"/>
              <a:t>to generate the </a:t>
            </a:r>
            <a:r>
              <a:rPr lang="en-US" sz="2800" dirty="0" smtClean="0"/>
              <a:t>API and is starting point</a:t>
            </a:r>
            <a:endParaRPr lang="en-US" sz="28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7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en-US" sz="3600" dirty="0" smtClean="0"/>
              <a:t>file </a:t>
            </a:r>
            <a:r>
              <a:rPr lang="en-US" sz="3600" dirty="0" err="1" smtClean="0"/>
              <a:t>ApiDefinition</a:t>
            </a:r>
            <a:r>
              <a:rPr lang="en-US" sz="3600" dirty="0" smtClean="0"/>
              <a:t>[s].</a:t>
            </a:r>
            <a:r>
              <a:rPr lang="en-US" sz="3600" dirty="0" err="1" smtClean="0"/>
              <a:t>cs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err="1"/>
              <a:t>BuildAction</a:t>
            </a:r>
            <a:r>
              <a:rPr lang="en-US" sz="2800" dirty="0"/>
              <a:t>=</a:t>
            </a:r>
            <a:r>
              <a:rPr lang="en-US" sz="2800" dirty="0" err="1"/>
              <a:t>ObjcBindingApiDefinition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Not a regular C# file </a:t>
            </a:r>
            <a:r>
              <a:rPr lang="mr-IN" sz="2800" dirty="0" smtClean="0"/>
              <a:t>–</a:t>
            </a:r>
            <a:r>
              <a:rPr lang="en-US" sz="2800" dirty="0" smtClean="0"/>
              <a:t> C# notation (</a:t>
            </a:r>
            <a:r>
              <a:rPr lang="en-US" sz="2800" dirty="0" err="1" smtClean="0"/>
              <a:t>simlar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Number of Interfaces decorated with [</a:t>
            </a:r>
            <a:r>
              <a:rPr lang="en-US" sz="2800" dirty="0" err="1" smtClean="0"/>
              <a:t>BaseType</a:t>
            </a:r>
            <a:r>
              <a:rPr lang="en-US" sz="2800" dirty="0" smtClean="0"/>
              <a:t>] Attributes to specify base class</a:t>
            </a:r>
            <a:br>
              <a:rPr lang="en-US" sz="2800" dirty="0" smtClean="0"/>
            </a:br>
            <a:r>
              <a:rPr lang="en-US" sz="2800" dirty="0" smtClean="0"/>
              <a:t>with interface it is possible to define contract </a:t>
            </a:r>
            <a:r>
              <a:rPr lang="en-US" sz="2800" dirty="0"/>
              <a:t>for a method without having to supply a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method </a:t>
            </a:r>
            <a:r>
              <a:rPr lang="en-US" sz="2800" dirty="0"/>
              <a:t>body in the API definition file, or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having </a:t>
            </a:r>
            <a:r>
              <a:rPr lang="en-US" sz="2800" dirty="0"/>
              <a:t>to supply a body that had to throw an exception or return a meaningful value.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Interfaces are transformed to classes</a:t>
            </a:r>
            <a:br>
              <a:rPr lang="en-US" sz="2800" dirty="0" smtClean="0"/>
            </a:br>
            <a:endParaRPr lang="en-US" sz="28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1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Classes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Number of Interfaces decorated with [</a:t>
            </a:r>
            <a:r>
              <a:rPr lang="en-US" sz="2800" dirty="0" err="1" smtClean="0"/>
              <a:t>BaseType</a:t>
            </a:r>
            <a:r>
              <a:rPr lang="en-US" sz="2800" dirty="0" smtClean="0"/>
              <a:t>] Attributes to specify base class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Interfaces </a:t>
            </a:r>
            <a:r>
              <a:rPr lang="en-US" sz="2800" dirty="0"/>
              <a:t>are transformed to </a:t>
            </a:r>
            <a:r>
              <a:rPr lang="en-US" sz="2800" dirty="0" smtClean="0"/>
              <a:t>classes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Explanation: Interface vs Class</a:t>
            </a:r>
            <a:br>
              <a:rPr lang="en-US" sz="2800" dirty="0" smtClean="0"/>
            </a:br>
            <a:r>
              <a:rPr lang="en-US" sz="2800" dirty="0" smtClean="0"/>
              <a:t>with interface it is possible to define contract </a:t>
            </a:r>
            <a:r>
              <a:rPr lang="en-US" sz="2800" dirty="0"/>
              <a:t>for a method without having to supply a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method </a:t>
            </a:r>
            <a:r>
              <a:rPr lang="en-US" sz="2800" dirty="0"/>
              <a:t>body in the API definition file, or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having </a:t>
            </a:r>
            <a:r>
              <a:rPr lang="en-US" sz="2800" dirty="0"/>
              <a:t>to supply a body that had to throw an exception or return a meaningful value.</a:t>
            </a:r>
            <a:endParaRPr lang="en-US" sz="28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7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Methods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declare </a:t>
            </a:r>
            <a:r>
              <a:rPr lang="en-US" sz="3200" dirty="0"/>
              <a:t>a method in the interface with the C# naming </a:t>
            </a:r>
            <a:r>
              <a:rPr lang="en-US" sz="3200" dirty="0" smtClean="0"/>
              <a:t>conventions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decorate </a:t>
            </a:r>
            <a:r>
              <a:rPr lang="en-US" sz="3200" dirty="0"/>
              <a:t>the method with the</a:t>
            </a:r>
            <a:r>
              <a:rPr lang="en-US" sz="3200" dirty="0">
                <a:hlinkClick r:id="rId3"/>
              </a:rPr>
              <a:t>[Export]</a:t>
            </a:r>
            <a:r>
              <a:rPr lang="en-US" sz="3200" dirty="0"/>
              <a:t> </a:t>
            </a:r>
            <a:r>
              <a:rPr lang="en-US" sz="3200" dirty="0" smtClean="0"/>
              <a:t>attribute</a:t>
            </a:r>
            <a:br>
              <a:rPr lang="en-US" sz="3200" dirty="0" smtClean="0"/>
            </a:br>
            <a:r>
              <a:rPr lang="en-US" sz="3200" dirty="0" smtClean="0"/>
              <a:t>links C</a:t>
            </a:r>
            <a:r>
              <a:rPr lang="en-US" sz="3200" dirty="0"/>
              <a:t># name with the Objective-C name in the </a:t>
            </a:r>
            <a:r>
              <a:rPr lang="en-US" sz="3200" dirty="0" err="1"/>
              <a:t>Xamarin.iOS</a:t>
            </a:r>
            <a:r>
              <a:rPr lang="en-US" sz="3200" dirty="0"/>
              <a:t> runtime. </a:t>
            </a:r>
            <a:endParaRPr lang="en-US" sz="3200" dirty="0" smtClean="0"/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parameter </a:t>
            </a:r>
            <a:r>
              <a:rPr lang="en-US" sz="3200" dirty="0"/>
              <a:t>of the Export attribute is the name of the Objective-C </a:t>
            </a:r>
            <a:r>
              <a:rPr lang="en-US" sz="3200" dirty="0" smtClean="0"/>
              <a:t>selector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Parameters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 err="1" smtClean="0"/>
              <a:t>NullAllowed</a:t>
            </a:r>
            <a:r>
              <a:rPr lang="en-US" sz="2800" dirty="0" smtClean="0"/>
              <a:t>] Attribute </a:t>
            </a:r>
            <a:r>
              <a:rPr lang="en-US" sz="2800" dirty="0"/>
              <a:t>on </a:t>
            </a:r>
            <a:r>
              <a:rPr lang="en-US" sz="2800" dirty="0" smtClean="0"/>
              <a:t>parameter</a:t>
            </a:r>
          </a:p>
          <a:p>
            <a:pPr lvl="2">
              <a:lnSpc>
                <a:spcPct val="100000"/>
              </a:lnSpc>
            </a:pPr>
            <a:r>
              <a:rPr lang="en-US" sz="2800" dirty="0" err="1" smtClean="0"/>
              <a:t>btouch</a:t>
            </a:r>
            <a:r>
              <a:rPr lang="en-US" sz="2800" dirty="0" smtClean="0"/>
              <a:t>-native</a:t>
            </a:r>
            <a:r>
              <a:rPr lang="en-US" sz="2800" dirty="0"/>
              <a:t> command </a:t>
            </a:r>
            <a:r>
              <a:rPr lang="en-US" sz="2800" dirty="0" smtClean="0"/>
              <a:t>checks </a:t>
            </a:r>
            <a:r>
              <a:rPr lang="en-US" sz="2800" dirty="0"/>
              <a:t>for reference parameters to not be </a:t>
            </a:r>
            <a:r>
              <a:rPr lang="en-US" sz="2800" dirty="0" smtClean="0"/>
              <a:t>null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to </a:t>
            </a:r>
            <a:r>
              <a:rPr lang="en-US" sz="2800" dirty="0"/>
              <a:t>allow null values for a particular parameter, </a:t>
            </a:r>
            <a:r>
              <a:rPr lang="en-US" sz="2800" dirty="0" smtClean="0"/>
              <a:t>use </a:t>
            </a:r>
            <a:r>
              <a:rPr lang="en-US" sz="2800" dirty="0" smtClean="0">
                <a:hlinkClick r:id="rId3"/>
              </a:rPr>
              <a:t>[NullAllowed]</a:t>
            </a:r>
            <a:r>
              <a:rPr lang="en-US" sz="2800" dirty="0" smtClean="0"/>
              <a:t> </a:t>
            </a:r>
            <a:r>
              <a:rPr lang="en-US" sz="2800" dirty="0"/>
              <a:t> attribute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on </a:t>
            </a:r>
            <a:r>
              <a:rPr lang="en-US" sz="2800" dirty="0"/>
              <a:t>the </a:t>
            </a:r>
            <a:r>
              <a:rPr lang="en-US" sz="2800" dirty="0" smtClean="0"/>
              <a:t>parameter conventions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08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9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Properties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Objective-C properties are bound using the [Export] </a:t>
            </a:r>
            <a:r>
              <a:rPr lang="en-US" sz="2800" dirty="0" smtClean="0"/>
              <a:t>attribute</a:t>
            </a:r>
            <a:br>
              <a:rPr lang="en-US" sz="2800" dirty="0" smtClean="0"/>
            </a:br>
            <a:r>
              <a:rPr lang="en-US" sz="2800" dirty="0" smtClean="0"/>
              <a:t>map </a:t>
            </a:r>
            <a:r>
              <a:rPr lang="en-US" sz="2800" dirty="0"/>
              <a:t>directly to C# </a:t>
            </a:r>
            <a:r>
              <a:rPr lang="en-US" sz="2800" dirty="0" smtClean="0"/>
              <a:t>properties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[Export]</a:t>
            </a:r>
            <a:r>
              <a:rPr lang="en-US" sz="2800" dirty="0"/>
              <a:t> attribute on a property under the covers </a:t>
            </a:r>
            <a:r>
              <a:rPr lang="en-US" sz="2800" dirty="0" err="1"/>
              <a:t>btouch</a:t>
            </a:r>
            <a:r>
              <a:rPr lang="en-US" sz="2800" dirty="0"/>
              <a:t>-native actually binds two </a:t>
            </a:r>
            <a:r>
              <a:rPr lang="en-US" sz="2800" dirty="0" smtClean="0"/>
              <a:t>methods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getter </a:t>
            </a:r>
            <a:r>
              <a:rPr lang="en-US" sz="2800" dirty="0"/>
              <a:t>and </a:t>
            </a:r>
            <a:r>
              <a:rPr lang="en-US" sz="28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setter</a:t>
            </a:r>
            <a:r>
              <a:rPr lang="en-US" sz="2800" dirty="0"/>
              <a:t>.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like </a:t>
            </a:r>
            <a:r>
              <a:rPr lang="en-US" sz="2800" dirty="0"/>
              <a:t>methods, properties can be decorated with the </a:t>
            </a:r>
            <a:r>
              <a:rPr lang="en-US" sz="2800" dirty="0" smtClean="0"/>
              <a:t>attributes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/>
              <a:t>Static</a:t>
            </a:r>
            <a:r>
              <a:rPr lang="en-US" sz="2800" dirty="0" smtClean="0"/>
              <a:t>]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/>
              <a:t>Internal] 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09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54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Idioms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Constructors </a:t>
            </a:r>
            <a:r>
              <a:rPr lang="mr-IN" sz="2800" dirty="0" smtClean="0"/>
              <a:t>–</a:t>
            </a:r>
            <a:r>
              <a:rPr lang="en-US" sz="2800" dirty="0" smtClean="0"/>
              <a:t> 4 </a:t>
            </a:r>
            <a:r>
              <a:rPr lang="en-US" sz="2800" dirty="0" err="1" smtClean="0"/>
              <a:t>ctors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Protocols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Categories (AKA Extensions)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Objective-C Argument Lists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Fields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Notifications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Blocks, </a:t>
            </a:r>
            <a:r>
              <a:rPr lang="en-US" sz="2800" dirty="0" err="1" smtClean="0"/>
              <a:t>Async</a:t>
            </a:r>
            <a:r>
              <a:rPr lang="en-US" sz="2800" dirty="0" smtClean="0"/>
              <a:t> methods, Strong Types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exporting </a:t>
            </a:r>
            <a:r>
              <a:rPr lang="en-US" sz="2800" dirty="0"/>
              <a:t>a reference type, with the [Export] keyword it is possible specify the allocation semantics. </a:t>
            </a:r>
            <a:br>
              <a:rPr lang="en-US" sz="2800" dirty="0"/>
            </a:br>
            <a:r>
              <a:rPr lang="en-US" sz="2800" dirty="0"/>
              <a:t>This is necessary to ensure that no data is leaked.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10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9768" y="2039597"/>
            <a:ext cx="10792690" cy="460044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Foundation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namespace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Cocos2D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[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BaseType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typeof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NSObject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))]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interface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Camera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Static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,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getZEye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)]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ZEye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{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get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}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"restore"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Restore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"locate"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Locate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setEyeX:eyeY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:")]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SetEyeXYZ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x,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y);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setMode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:"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SetMode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([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NullAllowed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]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CameraMode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mode);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>
                <a:latin typeface="Andale Mono" charset="0"/>
                <a:ea typeface="Andale Mono" charset="0"/>
                <a:cs typeface="Andale Mono" charset="0"/>
              </a:rPr>
            </a:b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3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DEFINITION: </a:t>
            </a:r>
            <a:br>
              <a:rPr lang="en-US" sz="3600" dirty="0" smtClean="0"/>
            </a:br>
            <a:r>
              <a:rPr lang="en-US" sz="3600" dirty="0" smtClean="0"/>
              <a:t>Interoperability /ˌ</a:t>
            </a:r>
            <a:r>
              <a:rPr lang="en-US" sz="3600" dirty="0" err="1"/>
              <a:t>ɪntərˌɒp</a:t>
            </a:r>
            <a:r>
              <a:rPr lang="en-US" sz="3600" dirty="0"/>
              <a:t>(</a:t>
            </a:r>
            <a:r>
              <a:rPr lang="en-US" sz="3600" dirty="0" err="1"/>
              <a:t>ə</a:t>
            </a:r>
            <a:r>
              <a:rPr lang="en-US" sz="3600" dirty="0"/>
              <a:t>)</a:t>
            </a:r>
            <a:r>
              <a:rPr lang="en-US" sz="3600" dirty="0" err="1"/>
              <a:t>rəˈ</a:t>
            </a:r>
            <a:r>
              <a:rPr lang="en-US" sz="3600" dirty="0" err="1" smtClean="0"/>
              <a:t>bɪlɪti</a:t>
            </a:r>
            <a:r>
              <a:rPr lang="en-US" sz="3600" dirty="0" smtClean="0"/>
              <a:t>/</a:t>
            </a:r>
            <a:r>
              <a:rPr lang="en-US" sz="3600" i="1" dirty="0" smtClean="0"/>
              <a:t>noun</a:t>
            </a:r>
            <a:endParaRPr lang="en-US" sz="3600" dirty="0"/>
          </a:p>
          <a:p>
            <a:pPr lvl="1"/>
            <a:r>
              <a:rPr lang="en-US" sz="3200" dirty="0"/>
              <a:t>the ability of computer systems or software to exchange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and </a:t>
            </a:r>
            <a:r>
              <a:rPr lang="en-US" sz="3200" dirty="0"/>
              <a:t>make use of </a:t>
            </a:r>
            <a:r>
              <a:rPr lang="en-US" sz="3200" dirty="0" smtClean="0"/>
              <a:t>information</a:t>
            </a:r>
          </a:p>
          <a:p>
            <a:pPr lvl="1"/>
            <a:r>
              <a:rPr lang="en-US" sz="3200" dirty="0" smtClean="0"/>
              <a:t>characteristic </a:t>
            </a:r>
            <a:r>
              <a:rPr lang="en-US" sz="3200" dirty="0"/>
              <a:t>of a product or system, whose interfaces are completely understood, to work with other products or systems, present or future, in either implementation or access, without any </a:t>
            </a:r>
            <a:r>
              <a:rPr lang="en-US" sz="3200" dirty="0" smtClean="0"/>
              <a:t>restrictions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en.wikipedia.org/wiki/Interoperability#Software</a:t>
            </a:r>
            <a:r>
              <a:rPr lang="en-US" sz="3200" dirty="0" smtClean="0"/>
              <a:t> 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  <a:buNone/>
            </a:pPr>
            <a:endParaRPr lang="en-US" sz="2432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smtClean="0"/>
              <a:t>Interoperability Intro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US" sz="3600" dirty="0" smtClean="0"/>
              <a:t>Separate supporting file </a:t>
            </a:r>
            <a:r>
              <a:rPr lang="en-US" sz="3600" dirty="0" err="1"/>
              <a:t>StructsAndEnums.cs</a:t>
            </a:r>
            <a:r>
              <a:rPr lang="en-US" sz="3600" dirty="0"/>
              <a:t>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200" dirty="0" smtClean="0"/>
              <a:t>for extra </a:t>
            </a:r>
            <a:r>
              <a:rPr lang="en-US" sz="3200" dirty="0"/>
              <a:t>code </a:t>
            </a:r>
            <a:r>
              <a:rPr lang="en-US" sz="3200" dirty="0" smtClean="0"/>
              <a:t>needed </a:t>
            </a:r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enumerations </a:t>
            </a:r>
            <a:r>
              <a:rPr lang="en-US" sz="3200" dirty="0"/>
              <a:t>or </a:t>
            </a:r>
            <a:endParaRPr lang="en-US" sz="3200" dirty="0" smtClean="0"/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supporting classes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err="1" smtClean="0"/>
              <a:t>BuildAction</a:t>
            </a:r>
            <a:r>
              <a:rPr lang="en-US" sz="3200" dirty="0" smtClean="0"/>
              <a:t>=</a:t>
            </a:r>
            <a:r>
              <a:rPr lang="en-US" sz="3200" dirty="0" err="1" smtClean="0"/>
              <a:t>ObjcBindingCoreSource</a:t>
            </a:r>
            <a:r>
              <a:rPr lang="en-US" sz="32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Basic Binding = </a:t>
            </a:r>
            <a:r>
              <a:rPr lang="en-US" sz="3200" dirty="0" err="1" smtClean="0"/>
              <a:t>ApiDefinition</a:t>
            </a:r>
            <a:r>
              <a:rPr lang="en-US" sz="3200" dirty="0" smtClean="0"/>
              <a:t>[s</a:t>
            </a:r>
            <a:r>
              <a:rPr lang="en-US" sz="3200" dirty="0"/>
              <a:t>].</a:t>
            </a:r>
            <a:r>
              <a:rPr lang="en-US" sz="3200" dirty="0" err="1" smtClean="0"/>
              <a:t>cs</a:t>
            </a:r>
            <a:r>
              <a:rPr lang="en-US" sz="3200" dirty="0" smtClean="0"/>
              <a:t> +</a:t>
            </a:r>
            <a:r>
              <a:rPr lang="en-US" sz="3200" dirty="0" err="1" smtClean="0"/>
              <a:t>StructsAndEnums.cs</a:t>
            </a:r>
            <a:r>
              <a:rPr lang="en-US" sz="32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Extra *.</a:t>
            </a:r>
            <a:r>
              <a:rPr lang="en-US" sz="3200" dirty="0" err="1" smtClean="0"/>
              <a:t>cs</a:t>
            </a:r>
            <a:r>
              <a:rPr lang="en-US" sz="3200" dirty="0" smtClean="0"/>
              <a:t> files</a:t>
            </a:r>
            <a:br>
              <a:rPr lang="en-US" sz="3200" dirty="0" smtClean="0"/>
            </a:br>
            <a:r>
              <a:rPr lang="en-US" sz="3200" dirty="0" err="1" smtClean="0"/>
              <a:t>BuildAction</a:t>
            </a:r>
            <a:r>
              <a:rPr lang="en-US" sz="3200" dirty="0" smtClean="0"/>
              <a:t>=Compile</a:t>
            </a:r>
            <a:br>
              <a:rPr lang="en-US" sz="3200" dirty="0" smtClean="0"/>
            </a:br>
            <a:r>
              <a:rPr lang="en-US" sz="3200" dirty="0"/>
              <a:t> tune the resulting library to add some C# </a:t>
            </a:r>
            <a:r>
              <a:rPr lang="en-US" sz="3200" dirty="0" smtClean="0"/>
              <a:t>features (</a:t>
            </a:r>
            <a:r>
              <a:rPr lang="en-US" sz="3200" dirty="0" err="1" smtClean="0"/>
              <a:t>async</a:t>
            </a:r>
            <a:r>
              <a:rPr lang="en-US" sz="3200" dirty="0" smtClean="0"/>
              <a:t>/await)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6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US" sz="3600" dirty="0" smtClean="0"/>
              <a:t>Linker file *.</a:t>
            </a:r>
            <a:r>
              <a:rPr lang="en-US" sz="3600" dirty="0" err="1"/>
              <a:t>linkwith.cs</a:t>
            </a:r>
            <a:r>
              <a:rPr lang="en-US" sz="3600" dirty="0"/>
              <a:t>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200" dirty="0" smtClean="0"/>
              <a:t>after binary library is added to the project lib*.a </a:t>
            </a:r>
            <a:br>
              <a:rPr lang="en-US" sz="3200" dirty="0" smtClean="0"/>
            </a:br>
            <a:r>
              <a:rPr lang="en-US" sz="3200" dirty="0" smtClean="0"/>
              <a:t>automatically </a:t>
            </a:r>
            <a:r>
              <a:rPr lang="en-US" sz="3200" dirty="0"/>
              <a:t>populated C# </a:t>
            </a:r>
            <a:r>
              <a:rPr lang="en-US" sz="3200" dirty="0" smtClean="0"/>
              <a:t>file</a:t>
            </a:r>
            <a:br>
              <a:rPr lang="en-US" sz="3200" dirty="0" smtClean="0"/>
            </a:br>
            <a:r>
              <a:rPr lang="en-US" sz="3200" dirty="0" smtClean="0"/>
              <a:t>contains </a:t>
            </a:r>
            <a:r>
              <a:rPr lang="en-US" sz="3200" dirty="0"/>
              <a:t>information about what the native </a:t>
            </a:r>
            <a:r>
              <a:rPr lang="en-US" sz="3200" dirty="0" smtClean="0"/>
              <a:t>library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3952260"/>
            <a:ext cx="10792690" cy="178723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System;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ObjCRuntime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[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assembly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: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LinkWith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libMagicChord.a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SmartLink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true,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ForceLoad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true)] </a:t>
            </a: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6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Multi step process</a:t>
            </a:r>
            <a:br>
              <a:rPr lang="en-US" sz="3600" dirty="0" smtClean="0"/>
            </a:br>
            <a:r>
              <a:rPr lang="en-US" sz="3200" dirty="0" smtClean="0"/>
              <a:t>steps: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iOS (</a:t>
            </a:r>
            <a:r>
              <a:rPr lang="en-US" sz="3200" dirty="0" err="1" smtClean="0"/>
              <a:t>Obective</a:t>
            </a:r>
            <a:r>
              <a:rPr lang="en-US" sz="3200" dirty="0" smtClean="0"/>
              <a:t>-C) Bindings Project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Add binary/binaries to the project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API Contract files with API Definition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manually or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with </a:t>
            </a:r>
            <a:r>
              <a:rPr lang="en-US" sz="2800" dirty="0" smtClean="0"/>
              <a:t>Objective-Sharpie (sharpie)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Compile/Build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Fix errors/issues</a:t>
            </a: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1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Step Details - Create iOS Bindings Project</a:t>
            </a:r>
            <a:br>
              <a:rPr lang="en-US" sz="3200" dirty="0" smtClean="0"/>
            </a:br>
            <a:r>
              <a:rPr lang="en-US" sz="2800" dirty="0" smtClean="0"/>
              <a:t>For comprehensive bindings knowledge mandatory </a:t>
            </a:r>
            <a:r>
              <a:rPr lang="mr-IN" sz="2800" dirty="0" smtClean="0"/>
              <a:t>–</a:t>
            </a:r>
            <a:r>
              <a:rPr lang="en-US" sz="2800" dirty="0" smtClean="0"/>
              <a:t> Advanced technique</a:t>
            </a:r>
          </a:p>
          <a:p>
            <a:pPr marL="1191143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i</a:t>
            </a:r>
            <a:r>
              <a:rPr lang="en-US" sz="2800" dirty="0" smtClean="0"/>
              <a:t>OS API</a:t>
            </a:r>
          </a:p>
          <a:p>
            <a:pPr marL="1191143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.net</a:t>
            </a:r>
            <a:r>
              <a:rPr lang="en-US" sz="2800" dirty="0" smtClean="0"/>
              <a:t> Framework Guidelines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Step Details - Create iOS Bindings Project 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2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200" dirty="0" smtClean="0"/>
              <a:t>Step Details - Create API Contract files </a:t>
            </a:r>
            <a:br>
              <a:rPr lang="en-US" sz="3200" dirty="0" smtClean="0"/>
            </a:br>
            <a:r>
              <a:rPr lang="en-US" sz="3200" dirty="0" smtClean="0"/>
              <a:t>manually or with Objective-Sharpie</a:t>
            </a:r>
            <a:br>
              <a:rPr lang="en-US" sz="3200" dirty="0" smtClean="0"/>
            </a:br>
            <a:r>
              <a:rPr lang="en-US" sz="3200" dirty="0" smtClean="0"/>
              <a:t>contract files with API </a:t>
            </a:r>
            <a:r>
              <a:rPr lang="en-US" sz="3200" dirty="0" err="1" smtClean="0"/>
              <a:t>Defnitions</a:t>
            </a:r>
            <a:endParaRPr lang="en-US" sz="32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ApiDEfinition</a:t>
            </a:r>
            <a:r>
              <a:rPr lang="en-US" sz="2800" dirty="0" smtClean="0"/>
              <a:t>[s].</a:t>
            </a:r>
            <a:r>
              <a:rPr lang="en-US" sz="2800" dirty="0" err="1" smtClean="0"/>
              <a:t>cs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contract how underlying </a:t>
            </a:r>
            <a:r>
              <a:rPr lang="en-US" sz="2800" dirty="0" err="1" smtClean="0"/>
              <a:t>Objecitve</a:t>
            </a:r>
            <a:r>
              <a:rPr lang="en-US" sz="2800" dirty="0" smtClean="0"/>
              <a:t>-C API is projected/surfaced to C#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StuctsAndEnums.cs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/>
              <a:t>definitions that are required by the interfaces and delegates. This includes enumeration values and structures that your code might use</a:t>
            </a:r>
            <a:r>
              <a:rPr lang="en-US" sz="2800" dirty="0" smtClean="0"/>
              <a:t>. </a:t>
            </a:r>
            <a:endParaRPr lang="en-US" sz="2800" dirty="0" smtClean="0"/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666" y="5070763"/>
            <a:ext cx="10792690" cy="178723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sharpie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bind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--verbose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sdk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iphoneos10.3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-n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Garmin.ConnectIQ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--framework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ConnectIQ.framework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-c -F. -v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7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200" dirty="0" smtClean="0"/>
              <a:t>Step Details - Create API Contract files </a:t>
            </a:r>
            <a:br>
              <a:rPr lang="en-US" sz="3200" dirty="0" smtClean="0"/>
            </a:br>
            <a:r>
              <a:rPr lang="en-US" sz="3200" dirty="0" smtClean="0"/>
              <a:t>Objective-Sharpie</a:t>
            </a:r>
            <a:endParaRPr lang="en-US" sz="28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</a:t>
            </a:r>
            <a:r>
              <a:rPr lang="en-US" dirty="0" smtClean="0"/>
              <a:t>17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2479963"/>
            <a:ext cx="10792690" cy="350520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sharpie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bind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verbose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sdk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iphoneos10.3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n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Garmin.ConnectIQ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framework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ConnectIQ.framework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 -F. -v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31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 marL="336145" lvl="1" indent="0">
              <a:lnSpc>
                <a:spcPts val="4800"/>
              </a:lnSpc>
              <a:buNone/>
            </a:pPr>
            <a:r>
              <a:rPr lang="en-US" sz="2800" dirty="0">
                <a:hlinkClick r:id="rId3"/>
              </a:rPr>
              <a:t>https://developer.xamarin.com/guides/cross-platform/macios/binding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https://developer.xamarin.com/guides/cross-platform/macios/binding/binding-types-reference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</a:t>
            </a:r>
            <a:r>
              <a:rPr lang="en-US" sz="2800" dirty="0" smtClean="0">
                <a:hlinkClick r:id="rId5"/>
              </a:rPr>
              <a:t>developer.xamarin.com/guides/cross-platform/macios/binding/objective-sharpie/</a:t>
            </a:r>
            <a:endParaRPr lang="en-US" sz="2800" dirty="0" smtClean="0"/>
          </a:p>
          <a:p>
            <a:pPr marL="336145" lvl="1" indent="0">
              <a:lnSpc>
                <a:spcPts val="4800"/>
              </a:lnSpc>
              <a:buNone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/>
              <a:t>Binding Objective-C for iOS </a:t>
            </a:r>
            <a:r>
              <a:rPr lang="en-US" dirty="0" smtClean="0"/>
              <a:t>19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6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 algn="ctr">
              <a:lnSpc>
                <a:spcPts val="4800"/>
              </a:lnSpc>
              <a:buNone/>
            </a:pPr>
            <a:endParaRPr lang="en-US" sz="3600" dirty="0" smtClean="0"/>
          </a:p>
          <a:p>
            <a:pPr marL="0" indent="0" algn="ctr">
              <a:lnSpc>
                <a:spcPts val="4800"/>
              </a:lnSpc>
              <a:buNone/>
            </a:pPr>
            <a:endParaRPr lang="en-US" sz="3600" dirty="0"/>
          </a:p>
          <a:p>
            <a:pPr marL="0" indent="0" algn="ctr">
              <a:lnSpc>
                <a:spcPts val="4800"/>
              </a:lnSpc>
              <a:buNone/>
            </a:pPr>
            <a:r>
              <a:rPr lang="en-US" sz="3600" dirty="0" smtClean="0"/>
              <a:t>DEMO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/>
              <a:t>Binding Objective-C for iOS 01</a:t>
            </a:r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smtClean="0"/>
              <a:t>Brief overview of the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with </a:t>
            </a:r>
            <a:r>
              <a:rPr lang="en-US" sz="3600" dirty="0" err="1" smtClean="0"/>
              <a:t>Xamarin</a:t>
            </a:r>
            <a:endParaRPr lang="en-US" sz="3600" dirty="0" smtClean="0"/>
          </a:p>
          <a:p>
            <a:pPr lvl="1">
              <a:lnSpc>
                <a:spcPts val="4800"/>
              </a:lnSpc>
            </a:pPr>
            <a:r>
              <a:rPr lang="en-US" sz="3600" dirty="0" smtClean="0"/>
              <a:t>Android Java Bindings</a:t>
            </a:r>
          </a:p>
          <a:p>
            <a:pPr lvl="1">
              <a:lnSpc>
                <a:spcPts val="4800"/>
              </a:lnSpc>
            </a:pPr>
            <a:r>
              <a:rPr lang="en-US" sz="3600" dirty="0" smtClean="0"/>
              <a:t>iOS Objective-C Bindings</a:t>
            </a:r>
          </a:p>
          <a:p>
            <a:pPr>
              <a:lnSpc>
                <a:spcPts val="4800"/>
              </a:lnSpc>
            </a:pPr>
            <a:r>
              <a:rPr lang="en-US" sz="3600" dirty="0" smtClean="0"/>
              <a:t>Process</a:t>
            </a:r>
          </a:p>
          <a:p>
            <a:pPr>
              <a:lnSpc>
                <a:spcPts val="4800"/>
              </a:lnSpc>
            </a:pPr>
            <a:r>
              <a:rPr lang="en-US" sz="3600" dirty="0" smtClean="0"/>
              <a:t>Troubleshooting </a:t>
            </a:r>
            <a:r>
              <a:rPr lang="mr-IN" sz="3600" dirty="0" smtClean="0"/>
              <a:t>–</a:t>
            </a:r>
            <a:r>
              <a:rPr lang="en-US" sz="3600" dirty="0" smtClean="0"/>
              <a:t> scratched the surface</a:t>
            </a:r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Summary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3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endParaRPr lang="en-US" sz="4768" dirty="0" smtClean="0">
              <a:hlinkClick r:id="rId3"/>
            </a:endParaRPr>
          </a:p>
          <a:p>
            <a:pPr>
              <a:lnSpc>
                <a:spcPts val="4800"/>
              </a:lnSpc>
            </a:pPr>
            <a:r>
              <a:rPr lang="en-US" sz="3600" dirty="0" smtClean="0">
                <a:hlinkClick r:id="rId3"/>
              </a:rPr>
              <a:t>mcvjetko@holisticware.net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Twitter</a:t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moljacsharp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err="1" smtClean="0"/>
              <a:t>Github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Slack (all teams)</a:t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</a:t>
            </a:r>
            <a:endParaRPr lang="en-US" sz="36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Summary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1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Interoperability</a:t>
            </a:r>
          </a:p>
          <a:p>
            <a:pPr lvl="1"/>
            <a:r>
              <a:rPr lang="en-US" sz="3200" dirty="0" smtClean="0"/>
              <a:t>Purpose to reuse</a:t>
            </a:r>
          </a:p>
          <a:p>
            <a:pPr lvl="2"/>
            <a:r>
              <a:rPr lang="en-US" sz="3200" dirty="0" smtClean="0"/>
              <a:t>Binaries (legacy code, licensing)</a:t>
            </a:r>
          </a:p>
          <a:p>
            <a:pPr lvl="2"/>
            <a:r>
              <a:rPr lang="en-US" sz="3200" dirty="0" smtClean="0"/>
              <a:t>Code (open source projects)</a:t>
            </a:r>
          </a:p>
          <a:p>
            <a:pPr lvl="1"/>
            <a:r>
              <a:rPr lang="en-US" sz="3200" dirty="0" smtClean="0"/>
              <a:t>Using other languages and/or runtimes</a:t>
            </a:r>
            <a:br>
              <a:rPr lang="en-US" sz="3200" dirty="0" smtClean="0"/>
            </a:b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for </a:t>
            </a:r>
          </a:p>
          <a:p>
            <a:pPr lvl="3"/>
            <a:r>
              <a:rPr lang="en-US" sz="3200" dirty="0" smtClean="0"/>
              <a:t>Performance (speed/memory, time vs space)</a:t>
            </a:r>
          </a:p>
          <a:p>
            <a:pPr lvl="3"/>
            <a:r>
              <a:rPr lang="en-US" sz="3200" dirty="0" smtClean="0"/>
              <a:t>Security</a:t>
            </a:r>
          </a:p>
          <a:p>
            <a:pPr lvl="3"/>
            <a:r>
              <a:rPr lang="en-US" sz="3200" dirty="0" smtClean="0"/>
              <a:t>Project team structure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dirty="0" smtClean="0"/>
              <a:t>Interoperability Intro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2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Binary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and Source Porting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dvanced techniques/skills</a:t>
            </a:r>
          </a:p>
          <a:p>
            <a:pPr lvl="1"/>
            <a:r>
              <a:rPr lang="en-US" sz="3200" dirty="0" smtClean="0"/>
              <a:t>under-the-hood</a:t>
            </a:r>
          </a:p>
          <a:p>
            <a:pPr lvl="1"/>
            <a:r>
              <a:rPr lang="en-US" sz="3200" dirty="0" smtClean="0"/>
              <a:t>“how </a:t>
            </a:r>
            <a:r>
              <a:rPr lang="en-US" sz="3200" dirty="0" err="1" smtClean="0"/>
              <a:t>Xamarin</a:t>
            </a:r>
            <a:r>
              <a:rPr lang="en-US" sz="3200" dirty="0" smtClean="0"/>
              <a:t> works”</a:t>
            </a:r>
          </a:p>
          <a:p>
            <a:pPr lvl="1"/>
            <a:r>
              <a:rPr lang="en-US" sz="3200" dirty="0"/>
              <a:t>p</a:t>
            </a:r>
            <a:r>
              <a:rPr lang="en-US" sz="3200" dirty="0" smtClean="0"/>
              <a:t>roof of </a:t>
            </a:r>
            <a:r>
              <a:rPr lang="en-US" sz="3200" dirty="0" err="1" smtClean="0"/>
              <a:t>nativeness</a:t>
            </a:r>
            <a:endParaRPr lang="en-US" sz="3200" dirty="0" smtClean="0"/>
          </a:p>
          <a:p>
            <a:pPr lvl="2"/>
            <a:r>
              <a:rPr lang="en-US" sz="3200" dirty="0" smtClean="0"/>
              <a:t>100% API exposed why and how</a:t>
            </a:r>
          </a:p>
          <a:p>
            <a:pPr lvl="2"/>
            <a:r>
              <a:rPr lang="en-US" sz="3200" dirty="0" smtClean="0"/>
              <a:t>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dirty="0" smtClean="0"/>
              <a:t>Interoperability Intro 03	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2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5174171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Binary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Bindings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Generate code that wraps binary to be used from </a:t>
            </a:r>
            <a:r>
              <a:rPr lang="en-US" sz="3200" dirty="0" err="1" smtClean="0"/>
              <a:t>.net</a:t>
            </a:r>
            <a:r>
              <a:rPr lang="en-US" sz="3200" dirty="0" smtClean="0"/>
              <a:t>/mono</a:t>
            </a:r>
            <a:br>
              <a:rPr lang="en-US" sz="3200" dirty="0" smtClean="0"/>
            </a:br>
            <a:r>
              <a:rPr lang="en-US" sz="3200" dirty="0" smtClean="0"/>
              <a:t>(managed code = C#/F#) 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Code must be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able to call API in the binary that was bound (OS or SDK/library/utility)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Exposed to be called by OS or SDK	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6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09698"/>
          </a:xfrm>
        </p:spPr>
        <p:txBody>
          <a:bodyPr/>
          <a:lstStyle/>
          <a:p>
            <a:pPr marL="236546" lvl="1" indent="0">
              <a:lnSpc>
                <a:spcPts val="4800"/>
              </a:lnSpc>
              <a:buNone/>
            </a:pPr>
            <a:r>
              <a:rPr lang="en-US" sz="3600" dirty="0" smtClean="0"/>
              <a:t>Bindings Binaries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binaries (lib*.a, lib*.so, *.</a:t>
            </a:r>
            <a:r>
              <a:rPr lang="en-US" sz="3200" dirty="0" err="1" smtClean="0"/>
              <a:t>dll</a:t>
            </a:r>
            <a:r>
              <a:rPr lang="en-US" sz="3200" dirty="0" smtClean="0"/>
              <a:t>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Java Android binaries </a:t>
            </a:r>
            <a:br>
              <a:rPr lang="en-US" sz="3200" dirty="0" smtClean="0"/>
            </a:br>
            <a:r>
              <a:rPr lang="en-US" sz="3200" dirty="0" smtClean="0"/>
              <a:t>*.jar </a:t>
            </a:r>
            <a:br>
              <a:rPr lang="en-US" sz="3200" dirty="0" smtClean="0"/>
            </a:br>
            <a:r>
              <a:rPr lang="en-US" sz="3200" dirty="0" smtClean="0"/>
              <a:t>*.</a:t>
            </a:r>
            <a:r>
              <a:rPr lang="en-US" sz="3200" dirty="0" err="1" smtClean="0"/>
              <a:t>aar</a:t>
            </a:r>
            <a:endParaRPr lang="en-US" sz="3200" dirty="0"/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Objective-C </a:t>
            </a:r>
            <a:br>
              <a:rPr lang="en-US" sz="3200" dirty="0" smtClean="0"/>
            </a:br>
            <a:r>
              <a:rPr lang="en-US" sz="3200" dirty="0" smtClean="0"/>
              <a:t>lib*.a</a:t>
            </a:r>
            <a:br>
              <a:rPr lang="en-US" sz="3200" dirty="0" smtClean="0"/>
            </a:br>
            <a:r>
              <a:rPr lang="en-US" sz="3200" dirty="0" smtClean="0"/>
              <a:t>*.framework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1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09698"/>
          </a:xfrm>
        </p:spPr>
        <p:txBody>
          <a:bodyPr/>
          <a:lstStyle/>
          <a:p>
            <a:pPr marL="236546" lvl="1" indent="0">
              <a:lnSpc>
                <a:spcPts val="4800"/>
              </a:lnSpc>
              <a:buNone/>
            </a:pPr>
            <a:r>
              <a:rPr lang="en-US" sz="3600" dirty="0" smtClean="0"/>
              <a:t>Build System and IDE support for Bindings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binaries (lib*.a, lib*.so, *.</a:t>
            </a:r>
            <a:r>
              <a:rPr lang="en-US" sz="3200" dirty="0" err="1" smtClean="0"/>
              <a:t>dll</a:t>
            </a:r>
            <a:r>
              <a:rPr lang="en-US" sz="3200" dirty="0" smtClean="0"/>
              <a:t>)</a:t>
            </a:r>
            <a:br>
              <a:rPr lang="en-US" sz="3200" dirty="0" smtClean="0"/>
            </a:br>
            <a:r>
              <a:rPr lang="en-US" sz="3200" dirty="0" smtClean="0"/>
              <a:t>any type of </a:t>
            </a:r>
            <a:r>
              <a:rPr lang="en-US" sz="3200" dirty="0" err="1" smtClean="0"/>
              <a:t>MSBuild</a:t>
            </a:r>
            <a:r>
              <a:rPr lang="en-US" sz="3200" dirty="0" smtClean="0"/>
              <a:t> project (library, app)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Android (Java) Bindings Project </a:t>
            </a:r>
            <a:br>
              <a:rPr lang="en-US" sz="3200" dirty="0" smtClean="0"/>
            </a:br>
            <a:r>
              <a:rPr lang="en-US" sz="3200" dirty="0" err="1" smtClean="0"/>
              <a:t>Xamarin.Studio</a:t>
            </a:r>
            <a:r>
              <a:rPr lang="en-US" sz="3200" dirty="0" smtClean="0"/>
              <a:t> (</a:t>
            </a:r>
            <a:r>
              <a:rPr lang="en-US" sz="3200" dirty="0" err="1" smtClean="0"/>
              <a:t>MacOSX</a:t>
            </a:r>
            <a:r>
              <a:rPr lang="en-US" sz="3200" dirty="0" smtClean="0"/>
              <a:t>, Linux), Visual Studio (Windows)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iOS Bindings Project</a:t>
            </a:r>
            <a:br>
              <a:rPr lang="en-US" sz="3200" dirty="0" smtClean="0"/>
            </a:br>
            <a:r>
              <a:rPr lang="en-US" sz="3200" dirty="0" err="1" smtClean="0"/>
              <a:t>Xamarin.Studio</a:t>
            </a:r>
            <a:r>
              <a:rPr lang="en-US" sz="3200" dirty="0" smtClean="0"/>
              <a:t> </a:t>
            </a:r>
            <a:r>
              <a:rPr lang="en-US" sz="3200" dirty="0"/>
              <a:t>(</a:t>
            </a:r>
            <a:r>
              <a:rPr lang="en-US" sz="3200" dirty="0" err="1" smtClean="0"/>
              <a:t>MacOSX</a:t>
            </a:r>
            <a:r>
              <a:rPr lang="en-US" sz="3200" dirty="0" smtClean="0"/>
              <a:t> only </a:t>
            </a:r>
            <a:r>
              <a:rPr lang="mr-IN" sz="3200" dirty="0" smtClean="0"/>
              <a:t>–</a:t>
            </a:r>
            <a:r>
              <a:rPr lang="en-US" sz="3200" dirty="0" smtClean="0"/>
              <a:t> uses </a:t>
            </a:r>
            <a:r>
              <a:rPr lang="en-US" sz="3200" dirty="0" err="1" smtClean="0"/>
              <a:t>Xcode</a:t>
            </a:r>
            <a:r>
              <a:rPr lang="en-US" sz="3200" dirty="0" smtClean="0"/>
              <a:t> tooling)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4927</TotalTime>
  <Words>1243</Words>
  <Application>Microsoft Macintosh PowerPoint</Application>
  <PresentationFormat>Widescreen</PresentationFormat>
  <Paragraphs>367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Andale Mono</vt:lpstr>
      <vt:lpstr>Calibri</vt:lpstr>
      <vt:lpstr>Consolas</vt:lpstr>
      <vt:lpstr>Segoe UI</vt:lpstr>
      <vt:lpstr>Segoe UI Light</vt:lpstr>
      <vt:lpstr>Arial</vt:lpstr>
      <vt:lpstr>5-30629_Build_Template_WHITE</vt:lpstr>
      <vt:lpstr>PowerPoint Presentation</vt:lpstr>
      <vt:lpstr>Xamarin Platform 01</vt:lpstr>
      <vt:lpstr>Xamarin Platform 02</vt:lpstr>
      <vt:lpstr>Interoperability Intro 01</vt:lpstr>
      <vt:lpstr>Interoperability Intro 02</vt:lpstr>
      <vt:lpstr>Interoperability Intro 03 </vt:lpstr>
      <vt:lpstr>Interoperability – Binary = Bindings 01</vt:lpstr>
      <vt:lpstr>Interoperability – Binary = Bindings 02</vt:lpstr>
      <vt:lpstr>Interoperability – Binary = Bindings 03</vt:lpstr>
      <vt:lpstr>Interoperability – Source = Porting 01</vt:lpstr>
      <vt:lpstr>Interoperability – Source = Porting 02</vt:lpstr>
      <vt:lpstr>Binding c/c++ 01</vt:lpstr>
      <vt:lpstr>Binding c/c++ 02</vt:lpstr>
      <vt:lpstr>Binding c/c++ 03</vt:lpstr>
      <vt:lpstr>Bindings c/c++ 04</vt:lpstr>
      <vt:lpstr>Binding Java for Android 01</vt:lpstr>
      <vt:lpstr>Binding Java for Android 02</vt:lpstr>
      <vt:lpstr>Binding Java for Android 03</vt:lpstr>
      <vt:lpstr>Binding Java for Android 04</vt:lpstr>
      <vt:lpstr>Binding Java for Android 05</vt:lpstr>
      <vt:lpstr>Binding Java for Android 06</vt:lpstr>
      <vt:lpstr>Binding Java for Android 07</vt:lpstr>
      <vt:lpstr>Binding Java for Android 08</vt:lpstr>
      <vt:lpstr>Binding Java for Android 09</vt:lpstr>
      <vt:lpstr>Binding Java for Android 10</vt:lpstr>
      <vt:lpstr>Binding Java for Android 11</vt:lpstr>
      <vt:lpstr>Binding Java for Android 12  </vt:lpstr>
      <vt:lpstr>Binding Java for Android 13</vt:lpstr>
      <vt:lpstr>Binding Objective-C for iOS 01</vt:lpstr>
      <vt:lpstr>Binding Objective-C for iOS 02</vt:lpstr>
      <vt:lpstr>Binding Objective-C for iOS 03</vt:lpstr>
      <vt:lpstr>Binding Objective-C for iOS 04</vt:lpstr>
      <vt:lpstr>Binding Objective-C for iOS 05</vt:lpstr>
      <vt:lpstr>Binding Objective-C for iOS 06</vt:lpstr>
      <vt:lpstr>Binding Objective-C for iOS 07</vt:lpstr>
      <vt:lpstr>Binding Objective-C for iOS 08</vt:lpstr>
      <vt:lpstr>Binding Objective-C for iOS 09</vt:lpstr>
      <vt:lpstr>Binding Objective-C for iOS 10</vt:lpstr>
      <vt:lpstr>Binding Objective-C for iOS 11</vt:lpstr>
      <vt:lpstr>Binding Objective-C for iOS 12</vt:lpstr>
      <vt:lpstr>Binding Objective-C for iOS 13</vt:lpstr>
      <vt:lpstr>Binding Objective-C for iOS 14</vt:lpstr>
      <vt:lpstr>Binding Objective-C for iOS 15</vt:lpstr>
      <vt:lpstr>Binding Objective-C for iOS 16</vt:lpstr>
      <vt:lpstr>Binding Objective-C for iOS 17</vt:lpstr>
      <vt:lpstr>Binding Objective-C for iOS 19</vt:lpstr>
      <vt:lpstr>Binding Objective-C for iOS 01</vt:lpstr>
      <vt:lpstr>Summary 01</vt:lpstr>
      <vt:lpstr>Summary 02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Mel Cvjetko</cp:lastModifiedBy>
  <cp:revision>179</cp:revision>
  <dcterms:created xsi:type="dcterms:W3CDTF">2015-05-05T21:43:30Z</dcterms:created>
  <dcterms:modified xsi:type="dcterms:W3CDTF">2017-04-17T16:17:06Z</dcterms:modified>
</cp:coreProperties>
</file>

<file path=docProps/thumbnail.jpeg>
</file>